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7" r:id="rId2"/>
  </p:sldMasterIdLst>
  <p:notesMasterIdLst>
    <p:notesMasterId r:id="rId48"/>
  </p:notesMasterIdLst>
  <p:sldIdLst>
    <p:sldId id="256" r:id="rId3"/>
    <p:sldId id="909" r:id="rId4"/>
    <p:sldId id="905" r:id="rId5"/>
    <p:sldId id="901" r:id="rId6"/>
    <p:sldId id="899" r:id="rId7"/>
    <p:sldId id="900" r:id="rId8"/>
    <p:sldId id="907" r:id="rId9"/>
    <p:sldId id="893" r:id="rId10"/>
    <p:sldId id="906" r:id="rId11"/>
    <p:sldId id="740" r:id="rId12"/>
    <p:sldId id="886" r:id="rId13"/>
    <p:sldId id="915" r:id="rId14"/>
    <p:sldId id="917" r:id="rId15"/>
    <p:sldId id="916" r:id="rId16"/>
    <p:sldId id="911" r:id="rId17"/>
    <p:sldId id="887" r:id="rId18"/>
    <p:sldId id="918" r:id="rId19"/>
    <p:sldId id="919" r:id="rId20"/>
    <p:sldId id="920" r:id="rId21"/>
    <p:sldId id="891" r:id="rId22"/>
    <p:sldId id="921" r:id="rId23"/>
    <p:sldId id="894" r:id="rId24"/>
    <p:sldId id="914" r:id="rId25"/>
    <p:sldId id="903" r:id="rId26"/>
    <p:sldId id="257" r:id="rId27"/>
    <p:sldId id="902" r:id="rId28"/>
    <p:sldId id="889" r:id="rId29"/>
    <p:sldId id="895" r:id="rId30"/>
    <p:sldId id="890" r:id="rId31"/>
    <p:sldId id="896" r:id="rId32"/>
    <p:sldId id="908" r:id="rId33"/>
    <p:sldId id="260" r:id="rId34"/>
    <p:sldId id="737" r:id="rId35"/>
    <p:sldId id="868" r:id="rId36"/>
    <p:sldId id="898" r:id="rId37"/>
    <p:sldId id="748" r:id="rId38"/>
    <p:sldId id="885" r:id="rId39"/>
    <p:sldId id="904" r:id="rId40"/>
    <p:sldId id="912" r:id="rId41"/>
    <p:sldId id="867" r:id="rId42"/>
    <p:sldId id="338" r:id="rId43"/>
    <p:sldId id="884" r:id="rId44"/>
    <p:sldId id="672" r:id="rId45"/>
    <p:sldId id="723" r:id="rId46"/>
    <p:sldId id="434"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3201"/>
    <a:srgbClr val="FB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3"/>
    <p:restoredTop sz="86244"/>
  </p:normalViewPr>
  <p:slideViewPr>
    <p:cSldViewPr snapToGrid="0" snapToObjects="1">
      <p:cViewPr varScale="1">
        <p:scale>
          <a:sx n="127" d="100"/>
          <a:sy n="127" d="100"/>
        </p:scale>
        <p:origin x="192" y="8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C790B-6EEE-6046-9F9F-99D16D0FA6D2}"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9D5-82D6-724C-B637-2375F0691D4A}" type="slidenum">
              <a:rPr lang="en-US" smtClean="0"/>
              <a:t>‹#›</a:t>
            </a:fld>
            <a:endParaRPr lang="en-US"/>
          </a:p>
        </p:txBody>
      </p:sp>
    </p:spTree>
    <p:extLst>
      <p:ext uri="{BB962C8B-B14F-4D97-AF65-F5344CB8AC3E}">
        <p14:creationId xmlns:p14="http://schemas.microsoft.com/office/powerpoint/2010/main" val="202601087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a:t>
            </a:fld>
            <a:endParaRPr lang="en-US"/>
          </a:p>
        </p:txBody>
      </p:sp>
    </p:spTree>
    <p:extLst>
      <p:ext uri="{BB962C8B-B14F-4D97-AF65-F5344CB8AC3E}">
        <p14:creationId xmlns:p14="http://schemas.microsoft.com/office/powerpoint/2010/main" val="3553640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20</a:t>
            </a:fld>
            <a:endParaRPr lang="en-US"/>
          </a:p>
        </p:txBody>
      </p:sp>
    </p:spTree>
    <p:extLst>
      <p:ext uri="{BB962C8B-B14F-4D97-AF65-F5344CB8AC3E}">
        <p14:creationId xmlns:p14="http://schemas.microsoft.com/office/powerpoint/2010/main" val="4232261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21</a:t>
            </a:fld>
            <a:endParaRPr lang="en-US"/>
          </a:p>
        </p:txBody>
      </p:sp>
    </p:spTree>
    <p:extLst>
      <p:ext uri="{BB962C8B-B14F-4D97-AF65-F5344CB8AC3E}">
        <p14:creationId xmlns:p14="http://schemas.microsoft.com/office/powerpoint/2010/main" val="2953068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25</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Ruditapes</a:t>
            </a:r>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30</a:t>
            </a:fld>
            <a:endParaRPr lang="en-US"/>
          </a:p>
        </p:txBody>
      </p:sp>
    </p:spTree>
    <p:extLst>
      <p:ext uri="{BB962C8B-B14F-4D97-AF65-F5344CB8AC3E}">
        <p14:creationId xmlns:p14="http://schemas.microsoft.com/office/powerpoint/2010/main" val="112953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32</a:t>
            </a:fld>
            <a:endParaRPr lang="en-US"/>
          </a:p>
        </p:txBody>
      </p:sp>
    </p:spTree>
    <p:extLst>
      <p:ext uri="{BB962C8B-B14F-4D97-AF65-F5344CB8AC3E}">
        <p14:creationId xmlns:p14="http://schemas.microsoft.com/office/powerpoint/2010/main" val="2223935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39</a:t>
            </a:fld>
            <a:endParaRPr lang="en-US"/>
          </a:p>
        </p:txBody>
      </p:sp>
    </p:spTree>
    <p:extLst>
      <p:ext uri="{BB962C8B-B14F-4D97-AF65-F5344CB8AC3E}">
        <p14:creationId xmlns:p14="http://schemas.microsoft.com/office/powerpoint/2010/main" val="2246714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42</a:t>
            </a:fld>
            <a:endParaRPr lang="en-US"/>
          </a:p>
        </p:txBody>
      </p:sp>
    </p:spTree>
    <p:extLst>
      <p:ext uri="{BB962C8B-B14F-4D97-AF65-F5344CB8AC3E}">
        <p14:creationId xmlns:p14="http://schemas.microsoft.com/office/powerpoint/2010/main" val="482847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4D094B-F0DC-0D47-9ADD-8EE21A8976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8563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2</a:t>
            </a:fld>
            <a:endParaRPr lang="en-US"/>
          </a:p>
        </p:txBody>
      </p:sp>
    </p:spTree>
    <p:extLst>
      <p:ext uri="{BB962C8B-B14F-4D97-AF65-F5344CB8AC3E}">
        <p14:creationId xmlns:p14="http://schemas.microsoft.com/office/powerpoint/2010/main" val="164526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37F9D5-82D6-724C-B637-2375F0691D4A}" type="slidenum">
              <a:rPr lang="en-US" smtClean="0"/>
              <a:t>7</a:t>
            </a:fld>
            <a:endParaRPr lang="en-US"/>
          </a:p>
        </p:txBody>
      </p:sp>
    </p:spTree>
    <p:extLst>
      <p:ext uri="{BB962C8B-B14F-4D97-AF65-F5344CB8AC3E}">
        <p14:creationId xmlns:p14="http://schemas.microsoft.com/office/powerpoint/2010/main" val="319436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9</a:t>
            </a:fld>
            <a:endParaRPr lang="en-US"/>
          </a:p>
        </p:txBody>
      </p:sp>
    </p:spTree>
    <p:extLst>
      <p:ext uri="{BB962C8B-B14F-4D97-AF65-F5344CB8AC3E}">
        <p14:creationId xmlns:p14="http://schemas.microsoft.com/office/powerpoint/2010/main" val="380226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Kumamoto C. </a:t>
            </a:r>
            <a:r>
              <a:rPr lang="en-US" dirty="0" err="1"/>
              <a:t>sikamea</a:t>
            </a:r>
            <a:r>
              <a:rPr lang="en-US" dirty="0"/>
              <a:t> oyster</a:t>
            </a:r>
          </a:p>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10</a:t>
            </a:fld>
            <a:endParaRPr lang="en-US"/>
          </a:p>
        </p:txBody>
      </p:sp>
    </p:spTree>
    <p:extLst>
      <p:ext uri="{BB962C8B-B14F-4D97-AF65-F5344CB8AC3E}">
        <p14:creationId xmlns:p14="http://schemas.microsoft.com/office/powerpoint/2010/main" val="472466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12</a:t>
            </a:fld>
            <a:endParaRPr lang="en-US"/>
          </a:p>
        </p:txBody>
      </p:sp>
    </p:spTree>
    <p:extLst>
      <p:ext uri="{BB962C8B-B14F-4D97-AF65-F5344CB8AC3E}">
        <p14:creationId xmlns:p14="http://schemas.microsoft.com/office/powerpoint/2010/main" val="2247910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13</a:t>
            </a:fld>
            <a:endParaRPr lang="en-US"/>
          </a:p>
        </p:txBody>
      </p:sp>
    </p:spTree>
    <p:extLst>
      <p:ext uri="{BB962C8B-B14F-4D97-AF65-F5344CB8AC3E}">
        <p14:creationId xmlns:p14="http://schemas.microsoft.com/office/powerpoint/2010/main" val="1368419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14</a:t>
            </a:fld>
            <a:endParaRPr lang="en-US"/>
          </a:p>
        </p:txBody>
      </p:sp>
    </p:spTree>
    <p:extLst>
      <p:ext uri="{BB962C8B-B14F-4D97-AF65-F5344CB8AC3E}">
        <p14:creationId xmlns:p14="http://schemas.microsoft.com/office/powerpoint/2010/main" val="2290741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37F9D5-82D6-724C-B637-2375F0691D4A}" type="slidenum">
              <a:rPr lang="en-US" smtClean="0"/>
              <a:t>15</a:t>
            </a:fld>
            <a:endParaRPr lang="en-US"/>
          </a:p>
        </p:txBody>
      </p:sp>
    </p:spTree>
    <p:extLst>
      <p:ext uri="{BB962C8B-B14F-4D97-AF65-F5344CB8AC3E}">
        <p14:creationId xmlns:p14="http://schemas.microsoft.com/office/powerpoint/2010/main" val="236733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93049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83240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19609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304800" y="4914900"/>
            <a:ext cx="8534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5" name="Text Box 15"/>
          <p:cNvSpPr txBox="1">
            <a:spLocks noChangeArrowheads="1"/>
          </p:cNvSpPr>
          <p:nvPr userDrawn="1"/>
        </p:nvSpPr>
        <p:spPr bwMode="auto">
          <a:xfrm>
            <a:off x="274641" y="4885024"/>
            <a:ext cx="8523287" cy="184658"/>
          </a:xfrm>
          <a:prstGeom prst="rect">
            <a:avLst/>
          </a:prstGeom>
          <a:noFill/>
          <a:ln w="9525">
            <a:noFill/>
            <a:miter lim="800000"/>
            <a:headEnd/>
            <a:tailEnd/>
          </a:ln>
        </p:spPr>
        <p:txBody>
          <a:bodyPr lIns="68572" tIns="34286" rIns="68572" bIns="34286" anchor="b">
            <a:spAutoFit/>
          </a:bodyPr>
          <a:lstStyle>
            <a:lvl1pPr eaLnBrk="0" hangingPunct="0">
              <a:defRPr sz="2800">
                <a:solidFill>
                  <a:srgbClr val="FFFF00"/>
                </a:solidFill>
                <a:latin typeface="Times New Roman" charset="0"/>
                <a:ea typeface="ＭＳ Ｐゴシック" charset="0"/>
                <a:cs typeface="ＭＳ Ｐゴシック" charset="0"/>
              </a:defRPr>
            </a:lvl1pPr>
            <a:lvl2pPr marL="37931725" indent="-37474525" eaLnBrk="0" hangingPunct="0">
              <a:defRPr sz="2800">
                <a:solidFill>
                  <a:srgbClr val="FFFF00"/>
                </a:solidFill>
                <a:latin typeface="Times New Roman" charset="0"/>
                <a:ea typeface="ＭＳ Ｐゴシック" charset="0"/>
              </a:defRPr>
            </a:lvl2pPr>
            <a:lvl3pPr eaLnBrk="0" hangingPunct="0">
              <a:defRPr sz="2800">
                <a:solidFill>
                  <a:srgbClr val="FFFF00"/>
                </a:solidFill>
                <a:latin typeface="Times New Roman" charset="0"/>
                <a:ea typeface="ＭＳ Ｐゴシック" charset="0"/>
              </a:defRPr>
            </a:lvl3pPr>
            <a:lvl4pPr eaLnBrk="0" hangingPunct="0">
              <a:defRPr sz="2800">
                <a:solidFill>
                  <a:srgbClr val="FFFF00"/>
                </a:solidFill>
                <a:latin typeface="Times New Roman" charset="0"/>
                <a:ea typeface="ＭＳ Ｐゴシック" charset="0"/>
              </a:defRPr>
            </a:lvl4pPr>
            <a:lvl5pPr eaLnBrk="0" hangingPunct="0">
              <a:defRPr sz="2800">
                <a:solidFill>
                  <a:srgbClr val="FFFF00"/>
                </a:solidFill>
                <a:latin typeface="Times New Roman" charset="0"/>
                <a:ea typeface="ＭＳ Ｐゴシック" charset="0"/>
              </a:defRPr>
            </a:lvl5pPr>
            <a:lvl6pPr marL="4572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6pPr>
            <a:lvl7pPr marL="9144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7pPr>
            <a:lvl8pPr marL="13716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8pPr>
            <a:lvl9pPr marL="1828800" eaLnBrk="0" fontAlgn="base" hangingPunct="0">
              <a:lnSpc>
                <a:spcPct val="90000"/>
              </a:lnSpc>
              <a:spcBef>
                <a:spcPct val="20000"/>
              </a:spcBef>
              <a:spcAft>
                <a:spcPct val="0"/>
              </a:spcAft>
              <a:defRPr sz="2800">
                <a:solidFill>
                  <a:srgbClr val="FFFF00"/>
                </a:solidFill>
                <a:latin typeface="Times New Roman" charset="0"/>
                <a:ea typeface="ＭＳ Ｐゴシック" charset="0"/>
              </a:defRPr>
            </a:lvl9pPr>
          </a:lstStyle>
          <a:p>
            <a:pPr algn="ctr">
              <a:defRPr/>
            </a:pPr>
            <a:r>
              <a:rPr lang="en-US" sz="750">
                <a:solidFill>
                  <a:srgbClr val="000000"/>
                </a:solidFill>
              </a:rPr>
              <a:t>© 2011 Pearson Education, Inc.</a:t>
            </a:r>
            <a:endParaRPr lang="en-US" sz="675">
              <a:solidFill>
                <a:srgbClr val="000000"/>
              </a:solidFill>
              <a:latin typeface="Monaco" charset="0"/>
            </a:endParaRPr>
          </a:p>
        </p:txBody>
      </p:sp>
      <p:sp>
        <p:nvSpPr>
          <p:cNvPr id="3" name="Subtitle 2"/>
          <p:cNvSpPr>
            <a:spLocks noGrp="1"/>
          </p:cNvSpPr>
          <p:nvPr>
            <p:ph type="subTitle" idx="1"/>
          </p:nvPr>
        </p:nvSpPr>
        <p:spPr>
          <a:xfrm>
            <a:off x="1508125" y="2228851"/>
            <a:ext cx="7042150" cy="2564606"/>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40063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471292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310521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450500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8E1B8-B0FC-5E45-8E88-74FAC7468948}"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734691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8E1B8-B0FC-5E45-8E88-74FAC7468948}" type="datetimeFigureOut">
              <a:rPr lang="en-US" smtClean="0"/>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392827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8E1B8-B0FC-5E45-8E88-74FAC7468948}" type="datetimeFigureOut">
              <a:rPr lang="en-US" smtClean="0"/>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95808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8E1B8-B0FC-5E45-8E88-74FAC7468948}" type="datetimeFigureOut">
              <a:rPr lang="en-US" smtClean="0"/>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16592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89909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812755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918E1B8-B0FC-5E45-8E88-74FAC7468948}" type="datetimeFigureOut">
              <a:rPr lang="en-US" smtClean="0"/>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90271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18546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8E1B8-B0FC-5E45-8E88-74FAC7468948}" type="datetimeFigureOut">
              <a:rPr lang="en-US" smtClean="0"/>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960F6A-8381-B942-99E9-7574346C9D4D}" type="slidenum">
              <a:rPr lang="en-US" smtClean="0"/>
              <a:t>‹#›</a:t>
            </a:fld>
            <a:endParaRPr lang="en-US"/>
          </a:p>
        </p:txBody>
      </p:sp>
    </p:spTree>
    <p:extLst>
      <p:ext uri="{BB962C8B-B14F-4D97-AF65-F5344CB8AC3E}">
        <p14:creationId xmlns:p14="http://schemas.microsoft.com/office/powerpoint/2010/main" val="256994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A42D1D-19B6-9940-A757-16E6BFA353CB}" type="datetimeFigureOut">
              <a:rPr lang="en-US" smtClean="0"/>
              <a:pPr/>
              <a:t>11/6/22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50096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A42D1D-19B6-9940-A757-16E6BFA353CB}"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60425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A42D1D-19B6-9940-A757-16E6BFA353CB}" type="datetimeFigureOut">
              <a:rPr lang="en-US" smtClean="0"/>
              <a:pPr/>
              <a:t>11/6/22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347427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A42D1D-19B6-9940-A757-16E6BFA353CB}" type="datetimeFigureOut">
              <a:rPr lang="en-US" smtClean="0"/>
              <a:pPr/>
              <a:t>11/6/22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2328921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A42D1D-19B6-9940-A757-16E6BFA353CB}" type="datetimeFigureOut">
              <a:rPr lang="en-US" smtClean="0"/>
              <a:pPr/>
              <a:t>11/6/22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401703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91094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6A42D1D-19B6-9940-A757-16E6BFA353CB}" type="datetimeFigureOut">
              <a:rPr lang="en-US" smtClean="0"/>
              <a:pPr/>
              <a:t>11/6/22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98B198-F4F7-6F47-8B07-5DD30D951481}" type="slidenum">
              <a:rPr lang="en-US" smtClean="0"/>
              <a:pPr/>
              <a:t>‹#›</a:t>
            </a:fld>
            <a:endParaRPr lang="en-US"/>
          </a:p>
        </p:txBody>
      </p:sp>
    </p:spTree>
    <p:extLst>
      <p:ext uri="{BB962C8B-B14F-4D97-AF65-F5344CB8AC3E}">
        <p14:creationId xmlns:p14="http://schemas.microsoft.com/office/powerpoint/2010/main" val="188273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11/6/22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3746857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A42D1D-19B6-9940-A757-16E6BFA353CB}" type="datetimeFigureOut">
              <a:rPr lang="en-US" smtClean="0"/>
              <a:pPr/>
              <a:t>11/6/22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98B198-F4F7-6F47-8B07-5DD30D951481}" type="slidenum">
              <a:rPr lang="en-US" smtClean="0"/>
              <a:pPr/>
              <a:t>‹#›</a:t>
            </a:fld>
            <a:endParaRPr lang="en-US"/>
          </a:p>
        </p:txBody>
      </p:sp>
    </p:spTree>
    <p:extLst>
      <p:ext uri="{BB962C8B-B14F-4D97-AF65-F5344CB8AC3E}">
        <p14:creationId xmlns:p14="http://schemas.microsoft.com/office/powerpoint/2010/main" val="21704946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3.wdp"/><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EC67-4E28-B04A-9651-7FA7C6042FE1}"/>
              </a:ext>
            </a:extLst>
          </p:cNvPr>
          <p:cNvSpPr>
            <a:spLocks noGrp="1"/>
          </p:cNvSpPr>
          <p:nvPr>
            <p:ph type="ctrTitle"/>
          </p:nvPr>
        </p:nvSpPr>
        <p:spPr>
          <a:xfrm>
            <a:off x="97318" y="170218"/>
            <a:ext cx="8738647" cy="1118833"/>
          </a:xfrm>
        </p:spPr>
        <p:txBody>
          <a:bodyPr>
            <a:normAutofit fontScale="90000"/>
          </a:bodyPr>
          <a:lstStyle/>
          <a:p>
            <a:r>
              <a:rPr lang="en-US" i="1" dirty="0">
                <a:latin typeface="Optima" panose="02000503060000020004" pitchFamily="2" charset="0"/>
                <a:cs typeface="Arial" panose="020B0604020202020204" pitchFamily="34" charset="0"/>
              </a:rPr>
              <a:t>The genetic legacy of the deliberate introduction of Pacific oysters</a:t>
            </a:r>
            <a:endParaRPr lang="en-US" sz="1650" i="1" dirty="0">
              <a:latin typeface="Optima" panose="02000503060000020004" pitchFamily="2" charset="0"/>
              <a:cs typeface="Arial" panose="020B0604020202020204" pitchFamily="34" charset="0"/>
            </a:endParaRPr>
          </a:p>
        </p:txBody>
      </p:sp>
      <p:sp>
        <p:nvSpPr>
          <p:cNvPr id="3" name="Subtitle 2">
            <a:extLst>
              <a:ext uri="{FF2B5EF4-FFF2-40B4-BE49-F238E27FC236}">
                <a16:creationId xmlns:a16="http://schemas.microsoft.com/office/drawing/2014/main" id="{959F93DB-609F-EA40-A970-B6B9F813D4F2}"/>
              </a:ext>
            </a:extLst>
          </p:cNvPr>
          <p:cNvSpPr>
            <a:spLocks noGrp="1"/>
          </p:cNvSpPr>
          <p:nvPr>
            <p:ph type="subTitle" idx="1"/>
          </p:nvPr>
        </p:nvSpPr>
        <p:spPr>
          <a:xfrm>
            <a:off x="0" y="1532138"/>
            <a:ext cx="3601039" cy="1241822"/>
          </a:xfrm>
        </p:spPr>
        <p:txBody>
          <a:bodyPr>
            <a:normAutofit/>
          </a:bodyPr>
          <a:lstStyle/>
          <a:p>
            <a:r>
              <a:rPr lang="en-US" sz="2800" dirty="0">
                <a:latin typeface="Optima" panose="02000503060000020004" pitchFamily="2" charset="0"/>
                <a:cs typeface="Arial" panose="020B0604020202020204" pitchFamily="34" charset="0"/>
              </a:rPr>
              <a:t>Erik Sotka </a:t>
            </a:r>
          </a:p>
          <a:p>
            <a:r>
              <a:rPr lang="en-US" sz="2800" dirty="0">
                <a:latin typeface="Optima" panose="02000503060000020004" pitchFamily="2" charset="0"/>
                <a:cs typeface="Arial" panose="020B0604020202020204" pitchFamily="34" charset="0"/>
              </a:rPr>
              <a:t>Allan Strand</a:t>
            </a:r>
            <a:endParaRPr lang="en-US" sz="2800" baseline="30000" dirty="0">
              <a:latin typeface="Optima" panose="02000503060000020004" pitchFamily="2" charset="0"/>
              <a:cs typeface="Arial" panose="020B0604020202020204" pitchFamily="34" charset="0"/>
            </a:endParaRPr>
          </a:p>
        </p:txBody>
      </p:sp>
      <p:pic>
        <p:nvPicPr>
          <p:cNvPr id="4" name="Picture 3">
            <a:extLst>
              <a:ext uri="{FF2B5EF4-FFF2-40B4-BE49-F238E27FC236}">
                <a16:creationId xmlns:a16="http://schemas.microsoft.com/office/drawing/2014/main" id="{5E4FDF44-DEB1-3F4A-9412-F6DF040E79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3316582" y="1714258"/>
            <a:ext cx="4340433" cy="3015850"/>
          </a:xfrm>
          <a:prstGeom prst="rect">
            <a:avLst/>
          </a:prstGeom>
          <a:ln>
            <a:noFill/>
          </a:ln>
        </p:spPr>
      </p:pic>
      <p:sp>
        <p:nvSpPr>
          <p:cNvPr id="6" name="TextBox 5">
            <a:extLst>
              <a:ext uri="{FF2B5EF4-FFF2-40B4-BE49-F238E27FC236}">
                <a16:creationId xmlns:a16="http://schemas.microsoft.com/office/drawing/2014/main" id="{922EA8B1-2ACD-2EEE-F239-0EDFAF795470}"/>
              </a:ext>
            </a:extLst>
          </p:cNvPr>
          <p:cNvSpPr txBox="1"/>
          <p:nvPr/>
        </p:nvSpPr>
        <p:spPr>
          <a:xfrm>
            <a:off x="97318" y="2591839"/>
            <a:ext cx="3219264" cy="2246769"/>
          </a:xfrm>
          <a:prstGeom prst="rect">
            <a:avLst/>
          </a:prstGeom>
          <a:noFill/>
        </p:spPr>
        <p:txBody>
          <a:bodyPr wrap="square" rtlCol="0">
            <a:spAutoFit/>
          </a:bodyPr>
          <a:lstStyle/>
          <a:p>
            <a:r>
              <a:rPr lang="en-US" sz="1400" b="0" i="0" u="none" strike="noStrike" dirty="0">
                <a:solidFill>
                  <a:schemeClr val="tx1">
                    <a:lumMod val="65000"/>
                    <a:lumOff val="35000"/>
                  </a:schemeClr>
                </a:solidFill>
                <a:effectLst/>
                <a:latin typeface="Optima" panose="02000503060000020004" pitchFamily="2" charset="0"/>
              </a:rPr>
              <a:t>Ryan Carnegie, Jim Carlton, Lucia Couceiro, Jeff Crooks, </a:t>
            </a:r>
            <a:r>
              <a:rPr lang="en-US" sz="1400" b="0" i="0" u="none" strike="noStrike" dirty="0" err="1">
                <a:solidFill>
                  <a:schemeClr val="tx1">
                    <a:lumMod val="65000"/>
                    <a:lumOff val="35000"/>
                  </a:schemeClr>
                </a:solidFill>
                <a:effectLst/>
                <a:latin typeface="Optima" panose="02000503060000020004" pitchFamily="2" charset="0"/>
              </a:rPr>
              <a:t>Hikaru</a:t>
            </a:r>
            <a:r>
              <a:rPr lang="en-US" sz="1400" b="0" i="0" u="none" strike="noStrike" dirty="0">
                <a:solidFill>
                  <a:schemeClr val="tx1">
                    <a:lumMod val="65000"/>
                    <a:lumOff val="35000"/>
                  </a:schemeClr>
                </a:solidFill>
                <a:effectLst/>
                <a:latin typeface="Optima" panose="02000503060000020004" pitchFamily="2" charset="0"/>
              </a:rPr>
              <a:t> Endo, Hilary Heyford, Masakazu Hori, </a:t>
            </a:r>
            <a:r>
              <a:rPr lang="en-US" sz="1400" b="0" i="0" u="none" strike="noStrike" dirty="0" err="1">
                <a:solidFill>
                  <a:schemeClr val="tx1">
                    <a:lumMod val="65000"/>
                    <a:lumOff val="35000"/>
                  </a:schemeClr>
                </a:solidFill>
                <a:effectLst/>
                <a:latin typeface="Optima" panose="02000503060000020004" pitchFamily="2" charset="0"/>
              </a:rPr>
              <a:t>Mits</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Kamiya</a:t>
            </a:r>
            <a:r>
              <a:rPr lang="en-US" sz="1400" b="0" i="0" u="none" strike="noStrike" dirty="0">
                <a:solidFill>
                  <a:schemeClr val="tx1">
                    <a:lumMod val="65000"/>
                    <a:lumOff val="35000"/>
                  </a:schemeClr>
                </a:solidFill>
                <a:effectLst/>
                <a:latin typeface="Optima" panose="02000503060000020004" pitchFamily="2" charset="0"/>
              </a:rPr>
              <a:t>, Gen </a:t>
            </a:r>
            <a:r>
              <a:rPr lang="en-US" sz="1400" b="0" i="0" u="none" strike="noStrike" dirty="0" err="1">
                <a:solidFill>
                  <a:schemeClr val="tx1">
                    <a:lumMod val="65000"/>
                    <a:lumOff val="35000"/>
                  </a:schemeClr>
                </a:solidFill>
                <a:effectLst/>
                <a:latin typeface="Optima" panose="02000503060000020004" pitchFamily="2" charset="0"/>
              </a:rPr>
              <a:t>Kanaya</a:t>
            </a:r>
            <a:r>
              <a:rPr lang="en-US" sz="1400" b="0" i="0" u="none" strike="noStrike" dirty="0">
                <a:solidFill>
                  <a:schemeClr val="tx1">
                    <a:lumMod val="65000"/>
                    <a:lumOff val="35000"/>
                  </a:schemeClr>
                </a:solidFill>
                <a:effectLst/>
                <a:latin typeface="Optima" panose="02000503060000020004" pitchFamily="2" charset="0"/>
              </a:rPr>
              <a:t>, Judith </a:t>
            </a:r>
            <a:r>
              <a:rPr lang="en-US" sz="1400" b="0" i="0" u="none" strike="noStrike" dirty="0" err="1">
                <a:solidFill>
                  <a:schemeClr val="tx1">
                    <a:lumMod val="65000"/>
                    <a:lumOff val="35000"/>
                  </a:schemeClr>
                </a:solidFill>
                <a:effectLst/>
                <a:latin typeface="Optima" panose="02000503060000020004" pitchFamily="2" charset="0"/>
              </a:rPr>
              <a:t>Kochmann</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Kun-Seop</a:t>
            </a:r>
            <a:r>
              <a:rPr lang="en-US" sz="1400" b="0" i="0" u="none" strike="noStrike" dirty="0">
                <a:solidFill>
                  <a:schemeClr val="tx1">
                    <a:lumMod val="65000"/>
                    <a:lumOff val="35000"/>
                  </a:schemeClr>
                </a:solidFill>
                <a:effectLst/>
                <a:latin typeface="Optima" panose="02000503060000020004" pitchFamily="2" charset="0"/>
              </a:rPr>
              <a:t> Lee, Lauren Lees, Hannah Miller, Massa </a:t>
            </a:r>
            <a:r>
              <a:rPr lang="en-US" sz="1400" b="0" i="0" u="none" strike="noStrike" dirty="0" err="1">
                <a:solidFill>
                  <a:schemeClr val="tx1">
                    <a:lumMod val="65000"/>
                    <a:lumOff val="35000"/>
                  </a:schemeClr>
                </a:solidFill>
                <a:effectLst/>
                <a:latin typeface="Optima" panose="02000503060000020004" pitchFamily="2" charset="0"/>
              </a:rPr>
              <a:t>Nakaoka</a:t>
            </a:r>
            <a:r>
              <a:rPr lang="en-US" sz="1400" b="0" i="0" u="none" strike="noStrike" dirty="0">
                <a:solidFill>
                  <a:schemeClr val="tx1">
                    <a:lumMod val="65000"/>
                    <a:lumOff val="35000"/>
                  </a:schemeClr>
                </a:solidFill>
                <a:effectLst/>
                <a:latin typeface="Optima" panose="02000503060000020004" pitchFamily="2" charset="0"/>
              </a:rPr>
              <a:t>, Eric </a:t>
            </a:r>
            <a:r>
              <a:rPr lang="en-US" sz="1400" b="0" i="0" u="none" strike="noStrike" dirty="0" err="1">
                <a:solidFill>
                  <a:schemeClr val="tx1">
                    <a:lumMod val="65000"/>
                    <a:lumOff val="35000"/>
                  </a:schemeClr>
                </a:solidFill>
                <a:effectLst/>
                <a:latin typeface="Optima" panose="02000503060000020004" pitchFamily="2" charset="0"/>
              </a:rPr>
              <a:t>Pante</a:t>
            </a:r>
            <a:r>
              <a:rPr lang="en-US" sz="1400" b="0" i="0" u="none" strike="noStrike" dirty="0">
                <a:solidFill>
                  <a:schemeClr val="tx1">
                    <a:lumMod val="65000"/>
                    <a:lumOff val="35000"/>
                  </a:schemeClr>
                </a:solidFill>
                <a:effectLst/>
                <a:latin typeface="Optima" panose="02000503060000020004" pitchFamily="2" charset="0"/>
              </a:rPr>
              <a:t>, Jennifer </a:t>
            </a:r>
            <a:r>
              <a:rPr lang="en-US" sz="1400" b="0" i="0" u="none" strike="noStrike" dirty="0" err="1">
                <a:solidFill>
                  <a:schemeClr val="tx1">
                    <a:lumMod val="65000"/>
                    <a:lumOff val="35000"/>
                  </a:schemeClr>
                </a:solidFill>
                <a:effectLst/>
                <a:latin typeface="Optima" panose="02000503060000020004" pitchFamily="2" charset="0"/>
              </a:rPr>
              <a:t>Ruesink</a:t>
            </a:r>
            <a:r>
              <a:rPr lang="en-US" sz="1400" b="0" i="0" u="none" strike="noStrike" dirty="0">
                <a:solidFill>
                  <a:schemeClr val="tx1">
                    <a:lumMod val="65000"/>
                    <a:lumOff val="35000"/>
                  </a:schemeClr>
                </a:solidFill>
                <a:effectLst/>
                <a:latin typeface="Optima" panose="02000503060000020004" pitchFamily="2" charset="0"/>
              </a:rPr>
              <a:t>, Evangelina </a:t>
            </a:r>
            <a:r>
              <a:rPr lang="en-US" sz="1400" b="0" i="0" u="none" strike="noStrike" dirty="0" err="1">
                <a:solidFill>
                  <a:schemeClr val="tx1">
                    <a:lumMod val="65000"/>
                    <a:lumOff val="35000"/>
                  </a:schemeClr>
                </a:solidFill>
                <a:effectLst/>
                <a:latin typeface="Optima" panose="02000503060000020004" pitchFamily="2" charset="0"/>
              </a:rPr>
              <a:t>Schwindt</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Åsa</a:t>
            </a:r>
            <a:r>
              <a:rPr lang="en-US" sz="1400" b="0" i="0" u="none" strike="noStrike" dirty="0">
                <a:solidFill>
                  <a:schemeClr val="tx1">
                    <a:lumMod val="65000"/>
                    <a:lumOff val="35000"/>
                  </a:schemeClr>
                </a:solidFill>
                <a:effectLst/>
                <a:latin typeface="Optima" panose="02000503060000020004" pitchFamily="2" charset="0"/>
              </a:rPr>
              <a:t> Strand, Richard Taylor, </a:t>
            </a:r>
            <a:r>
              <a:rPr lang="en-US" sz="1400" b="0" i="0" u="none" strike="noStrike" dirty="0" err="1">
                <a:solidFill>
                  <a:schemeClr val="tx1">
                    <a:lumMod val="65000"/>
                    <a:lumOff val="35000"/>
                  </a:schemeClr>
                </a:solidFill>
                <a:effectLst/>
                <a:latin typeface="Optima" panose="02000503060000020004" pitchFamily="2" charset="0"/>
              </a:rPr>
              <a:t>Ryuta</a:t>
            </a:r>
            <a:r>
              <a:rPr lang="en-US" sz="1400" b="0" i="0" u="none" strike="noStrike" dirty="0">
                <a:solidFill>
                  <a:schemeClr val="tx1">
                    <a:lumMod val="65000"/>
                    <a:lumOff val="35000"/>
                  </a:schemeClr>
                </a:solidFill>
                <a:effectLst/>
                <a:latin typeface="Optima" panose="02000503060000020004" pitchFamily="2" charset="0"/>
              </a:rPr>
              <a:t> Terada, Martin Thiel, </a:t>
            </a:r>
            <a:r>
              <a:rPr lang="en-US" sz="1400" b="0" i="0" u="none" strike="noStrike" dirty="0" err="1">
                <a:solidFill>
                  <a:schemeClr val="tx1">
                    <a:lumMod val="65000"/>
                    <a:lumOff val="35000"/>
                  </a:schemeClr>
                </a:solidFill>
                <a:effectLst/>
                <a:latin typeface="Optima" panose="02000503060000020004" pitchFamily="2" charset="0"/>
              </a:rPr>
              <a:t>Takefumi</a:t>
            </a:r>
            <a:r>
              <a:rPr lang="en-US" sz="1400" b="0" i="0" u="none" strike="noStrike" dirty="0">
                <a:solidFill>
                  <a:schemeClr val="tx1">
                    <a:lumMod val="65000"/>
                    <a:lumOff val="35000"/>
                  </a:schemeClr>
                </a:solidFill>
                <a:effectLst/>
                <a:latin typeface="Optima" panose="02000503060000020004" pitchFamily="2" charset="0"/>
              </a:rPr>
              <a:t> </a:t>
            </a:r>
            <a:r>
              <a:rPr lang="en-US" sz="1400" b="0" i="0" u="none" strike="noStrike" dirty="0" err="1">
                <a:solidFill>
                  <a:schemeClr val="tx1">
                    <a:lumMod val="65000"/>
                    <a:lumOff val="35000"/>
                  </a:schemeClr>
                </a:solidFill>
                <a:effectLst/>
                <a:latin typeface="Optima" panose="02000503060000020004" pitchFamily="2" charset="0"/>
              </a:rPr>
              <a:t>Yorisue</a:t>
            </a:r>
            <a:r>
              <a:rPr lang="en-US" sz="1400" b="0" i="0" u="none" strike="noStrike" dirty="0">
                <a:solidFill>
                  <a:schemeClr val="tx1">
                    <a:lumMod val="65000"/>
                    <a:lumOff val="35000"/>
                  </a:schemeClr>
                </a:solidFill>
                <a:effectLst/>
                <a:latin typeface="Optima" panose="02000503060000020004" pitchFamily="2" charset="0"/>
              </a:rPr>
              <a:t>, Danielle </a:t>
            </a:r>
            <a:r>
              <a:rPr lang="en-US" sz="1400" b="0" i="0" u="none" strike="noStrike" dirty="0" err="1">
                <a:solidFill>
                  <a:schemeClr val="tx1">
                    <a:lumMod val="65000"/>
                    <a:lumOff val="35000"/>
                  </a:schemeClr>
                </a:solidFill>
                <a:effectLst/>
                <a:latin typeface="Optima" panose="02000503060000020004" pitchFamily="2" charset="0"/>
              </a:rPr>
              <a:t>Zacherl</a:t>
            </a:r>
            <a:endParaRPr lang="en-US" sz="1400" dirty="0">
              <a:solidFill>
                <a:schemeClr val="tx1">
                  <a:lumMod val="65000"/>
                  <a:lumOff val="35000"/>
                </a:schemeClr>
              </a:solidFill>
              <a:latin typeface="Optima" panose="02000503060000020004" pitchFamily="2" charset="0"/>
            </a:endParaRPr>
          </a:p>
        </p:txBody>
      </p:sp>
      <p:pic>
        <p:nvPicPr>
          <p:cNvPr id="7" name="Picture 6" descr="Logo&#10;&#10;Description automatically generated">
            <a:extLst>
              <a:ext uri="{FF2B5EF4-FFF2-40B4-BE49-F238E27FC236}">
                <a16:creationId xmlns:a16="http://schemas.microsoft.com/office/drawing/2014/main" id="{53161ABF-6297-58F4-37A8-E3964C12FFFD}"/>
              </a:ext>
            </a:extLst>
          </p:cNvPr>
          <p:cNvPicPr>
            <a:picLocks noChangeAspect="1"/>
          </p:cNvPicPr>
          <p:nvPr/>
        </p:nvPicPr>
        <p:blipFill>
          <a:blip r:embed="rId5"/>
          <a:stretch>
            <a:fillRect/>
          </a:stretch>
        </p:blipFill>
        <p:spPr>
          <a:xfrm>
            <a:off x="7392112" y="3341971"/>
            <a:ext cx="1551021" cy="1578232"/>
          </a:xfrm>
          <a:prstGeom prst="rect">
            <a:avLst/>
          </a:prstGeom>
        </p:spPr>
      </p:pic>
    </p:spTree>
    <p:extLst>
      <p:ext uri="{BB962C8B-B14F-4D97-AF65-F5344CB8AC3E}">
        <p14:creationId xmlns:p14="http://schemas.microsoft.com/office/powerpoint/2010/main" val="237712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B798ED-B0CE-0943-8FC6-901AE47B37E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b="54099"/>
          <a:stretch/>
        </p:blipFill>
        <p:spPr>
          <a:xfrm>
            <a:off x="2988909" y="-90854"/>
            <a:ext cx="5859932" cy="2653094"/>
          </a:xfrm>
          <a:prstGeom prst="rect">
            <a:avLst/>
          </a:prstGeom>
          <a:ln>
            <a:noFill/>
          </a:ln>
        </p:spPr>
      </p:pic>
      <p:sp>
        <p:nvSpPr>
          <p:cNvPr id="2" name="TextBox 1">
            <a:extLst>
              <a:ext uri="{FF2B5EF4-FFF2-40B4-BE49-F238E27FC236}">
                <a16:creationId xmlns:a16="http://schemas.microsoft.com/office/drawing/2014/main" id="{7F473B33-D7ED-6A2E-BE73-AD9175B0C09B}"/>
              </a:ext>
            </a:extLst>
          </p:cNvPr>
          <p:cNvSpPr txBox="1"/>
          <p:nvPr/>
        </p:nvSpPr>
        <p:spPr>
          <a:xfrm>
            <a:off x="155179" y="649319"/>
            <a:ext cx="3558012"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41 populations (n ~ 20) </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20 native (Korea, Japan)</a:t>
            </a:r>
          </a:p>
          <a:p>
            <a:pPr marL="742950" lvl="1"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21 non-native (Europe, Western US, Chile, Argentina, NZ)</a:t>
            </a:r>
          </a:p>
          <a:p>
            <a:pPr marL="742950" lvl="1"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Feral populations (on rocks, jetties, reefs, etc..)</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Genotype-by-sequencing </a:t>
            </a:r>
          </a:p>
          <a:p>
            <a:pPr marL="285750" indent="-285750">
              <a:buFont typeface="Arial" panose="020B0604020202020204" pitchFamily="34" charset="0"/>
              <a:buChar char="•"/>
            </a:pPr>
            <a:endParaRPr lang="en-US" sz="2000"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sz="2000" dirty="0">
                <a:latin typeface="Optima" panose="02000503060000020004" pitchFamily="2" charset="0"/>
                <a:cs typeface="Arial" panose="020B0604020202020204" pitchFamily="34" charset="0"/>
              </a:rPr>
              <a:t>Dataset: 726 individuals from 7046 loci (no missing data and at HWE)</a:t>
            </a:r>
          </a:p>
        </p:txBody>
      </p:sp>
      <p:pic>
        <p:nvPicPr>
          <p:cNvPr id="3" name="Picture 2">
            <a:extLst>
              <a:ext uri="{FF2B5EF4-FFF2-40B4-BE49-F238E27FC236}">
                <a16:creationId xmlns:a16="http://schemas.microsoft.com/office/drawing/2014/main" id="{7D0CD082-4417-3324-2CAA-7E527B18FC76}"/>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5684" b="96160" l="4242" r="94470">
                        <a14:foregroundMark x1="11591" y1="8756" x2="21894" y2="8986"/>
                        <a14:foregroundMark x1="21894" y1="8986" x2="26818" y2="17819"/>
                        <a14:foregroundMark x1="26818" y1="17819" x2="23485" y2="20507"/>
                        <a14:foregroundMark x1="31894" y1="27035" x2="34242" y2="36175"/>
                        <a14:foregroundMark x1="34242" y1="36175" x2="33030" y2="26651"/>
                        <a14:foregroundMark x1="33030" y1="26651" x2="32879" y2="26651"/>
                        <a14:foregroundMark x1="38409" y1="5684" x2="39773" y2="8295"/>
                        <a14:foregroundMark x1="92197" y1="9831" x2="89545" y2="9985"/>
                        <a14:foregroundMark x1="49697" y1="13210" x2="49697" y2="13210"/>
                        <a14:foregroundMark x1="52424" y1="17281" x2="52727" y2="10292"/>
                        <a14:foregroundMark x1="92727" y1="42704" x2="94545" y2="40169"/>
                        <a14:foregroundMark x1="82652" y1="18971" x2="86364" y2="16974"/>
                        <a14:foregroundMark x1="32576" y1="90860" x2="32576" y2="90860"/>
                        <a14:foregroundMark x1="33409" y1="91551" x2="32879" y2="90015"/>
                        <a14:foregroundMark x1="41667" y1="82873" x2="50985" y2="81874"/>
                        <a14:foregroundMark x1="50985" y1="81874" x2="53712" y2="76575"/>
                        <a14:foregroundMark x1="60606" y1="57373" x2="60606" y2="57373"/>
                        <a14:foregroundMark x1="60152" y1="56144" x2="60985" y2="57680"/>
                        <a14:foregroundMark x1="39773" y1="55146" x2="21970" y2="56452"/>
                        <a14:foregroundMark x1="21970" y1="56452" x2="6515" y2="64286"/>
                        <a14:foregroundMark x1="4318" y1="79109" x2="4470" y2="84946"/>
                        <a14:foregroundMark x1="6515" y1="96160" x2="6515" y2="96160"/>
                        <a14:foregroundMark x1="71742" y1="54301" x2="84697" y2="54455"/>
                        <a14:foregroundMark x1="84697" y1="54455" x2="92121" y2="61367"/>
                        <a14:foregroundMark x1="92121" y1="61367" x2="93561" y2="73425"/>
                        <a14:foregroundMark x1="93561" y1="73425" x2="91742" y2="83871"/>
                        <a14:foregroundMark x1="91742" y1="83871" x2="80985" y2="87558"/>
                        <a14:foregroundMark x1="80985" y1="87558" x2="73258" y2="80722"/>
                        <a14:foregroundMark x1="73258" y1="80722" x2="72045" y2="58372"/>
                      </a14:backgroundRemoval>
                    </a14:imgEffect>
                  </a14:imgLayer>
                </a14:imgProps>
              </a:ext>
            </a:extLst>
          </a:blip>
          <a:srcRect l="8228" t="51061" r="30408" b="3038"/>
          <a:stretch/>
        </p:blipFill>
        <p:spPr>
          <a:xfrm>
            <a:off x="5369798" y="2469605"/>
            <a:ext cx="3121060" cy="2302747"/>
          </a:xfrm>
          <a:prstGeom prst="rect">
            <a:avLst/>
          </a:prstGeom>
          <a:ln>
            <a:noFill/>
          </a:ln>
        </p:spPr>
      </p:pic>
      <p:pic>
        <p:nvPicPr>
          <p:cNvPr id="4" name="Picture 3">
            <a:extLst>
              <a:ext uri="{FF2B5EF4-FFF2-40B4-BE49-F238E27FC236}">
                <a16:creationId xmlns:a16="http://schemas.microsoft.com/office/drawing/2014/main" id="{AF9F4F7C-C89C-B3FB-6BC6-A039FCBB32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rot="16200000">
            <a:off x="3238740" y="2995638"/>
            <a:ext cx="2155648" cy="1497802"/>
          </a:xfrm>
          <a:prstGeom prst="rect">
            <a:avLst/>
          </a:prstGeom>
          <a:ln>
            <a:noFill/>
          </a:ln>
        </p:spPr>
      </p:pic>
      <p:sp>
        <p:nvSpPr>
          <p:cNvPr id="5" name="TextBox 4">
            <a:extLst>
              <a:ext uri="{FF2B5EF4-FFF2-40B4-BE49-F238E27FC236}">
                <a16:creationId xmlns:a16="http://schemas.microsoft.com/office/drawing/2014/main" id="{6D802FE4-9E42-30ED-5A6B-85C8C220EAC1}"/>
              </a:ext>
            </a:extLst>
          </p:cNvPr>
          <p:cNvSpPr txBox="1"/>
          <p:nvPr/>
        </p:nvSpPr>
        <p:spPr>
          <a:xfrm>
            <a:off x="7998952" y="3161974"/>
            <a:ext cx="1016861"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Hokkaido</a:t>
            </a:r>
          </a:p>
        </p:txBody>
      </p:sp>
      <p:sp>
        <p:nvSpPr>
          <p:cNvPr id="6" name="TextBox 5">
            <a:extLst>
              <a:ext uri="{FF2B5EF4-FFF2-40B4-BE49-F238E27FC236}">
                <a16:creationId xmlns:a16="http://schemas.microsoft.com/office/drawing/2014/main" id="{1D963702-1632-CC3A-CE0B-670DB98CB314}"/>
              </a:ext>
            </a:extLst>
          </p:cNvPr>
          <p:cNvSpPr txBox="1"/>
          <p:nvPr/>
        </p:nvSpPr>
        <p:spPr>
          <a:xfrm rot="17372116">
            <a:off x="7359101" y="3367612"/>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7" name="TextBox 6">
            <a:extLst>
              <a:ext uri="{FF2B5EF4-FFF2-40B4-BE49-F238E27FC236}">
                <a16:creationId xmlns:a16="http://schemas.microsoft.com/office/drawing/2014/main" id="{D86199F3-9D3B-7BE4-0C03-D2BA9E8C6913}"/>
              </a:ext>
            </a:extLst>
          </p:cNvPr>
          <p:cNvSpPr txBox="1"/>
          <p:nvPr/>
        </p:nvSpPr>
        <p:spPr>
          <a:xfrm>
            <a:off x="6481778" y="3685147"/>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Hiroshima</a:t>
            </a:r>
          </a:p>
        </p:txBody>
      </p:sp>
      <p:sp>
        <p:nvSpPr>
          <p:cNvPr id="9" name="Rectangle 8">
            <a:extLst>
              <a:ext uri="{FF2B5EF4-FFF2-40B4-BE49-F238E27FC236}">
                <a16:creationId xmlns:a16="http://schemas.microsoft.com/office/drawing/2014/main" id="{A3D2F8E7-544A-F73F-B9E9-55E87E37764B}"/>
              </a:ext>
            </a:extLst>
          </p:cNvPr>
          <p:cNvSpPr/>
          <p:nvPr/>
        </p:nvSpPr>
        <p:spPr>
          <a:xfrm>
            <a:off x="5358213" y="2444097"/>
            <a:ext cx="3478138" cy="246675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381DA-100C-19C7-1137-7FED669BDCC0}"/>
              </a:ext>
            </a:extLst>
          </p:cNvPr>
          <p:cNvSpPr/>
          <p:nvPr/>
        </p:nvSpPr>
        <p:spPr>
          <a:xfrm>
            <a:off x="7810856" y="738915"/>
            <a:ext cx="562598" cy="4601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B534521-B081-D32D-F708-E9CAF8451429}"/>
              </a:ext>
            </a:extLst>
          </p:cNvPr>
          <p:cNvSpPr txBox="1"/>
          <p:nvPr/>
        </p:nvSpPr>
        <p:spPr>
          <a:xfrm>
            <a:off x="5621455" y="4545364"/>
            <a:ext cx="1021429"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Kumamoto</a:t>
            </a:r>
          </a:p>
        </p:txBody>
      </p:sp>
      <p:sp>
        <p:nvSpPr>
          <p:cNvPr id="12" name="TextBox 11">
            <a:extLst>
              <a:ext uri="{FF2B5EF4-FFF2-40B4-BE49-F238E27FC236}">
                <a16:creationId xmlns:a16="http://schemas.microsoft.com/office/drawing/2014/main" id="{475D838D-B13F-30D1-229B-1299B8906CC1}"/>
              </a:ext>
            </a:extLst>
          </p:cNvPr>
          <p:cNvSpPr txBox="1"/>
          <p:nvPr/>
        </p:nvSpPr>
        <p:spPr>
          <a:xfrm>
            <a:off x="124749" y="-13155"/>
            <a:ext cx="3050835" cy="584775"/>
          </a:xfrm>
          <a:prstGeom prst="rect">
            <a:avLst/>
          </a:prstGeom>
          <a:noFill/>
        </p:spPr>
        <p:txBody>
          <a:bodyPr wrap="none" rtlCol="0">
            <a:spAutoFit/>
          </a:bodyPr>
          <a:lstStyle/>
          <a:p>
            <a:r>
              <a:rPr lang="en-US" sz="3200" i="1" dirty="0">
                <a:latin typeface="Optima" panose="02000503060000020004" pitchFamily="2" charset="0"/>
              </a:rPr>
              <a:t>Sampling design</a:t>
            </a:r>
          </a:p>
        </p:txBody>
      </p:sp>
      <p:sp>
        <p:nvSpPr>
          <p:cNvPr id="13" name="Oval 12">
            <a:extLst>
              <a:ext uri="{FF2B5EF4-FFF2-40B4-BE49-F238E27FC236}">
                <a16:creationId xmlns:a16="http://schemas.microsoft.com/office/drawing/2014/main" id="{0C14F903-5CBF-6383-0D63-96E56373B551}"/>
              </a:ext>
            </a:extLst>
          </p:cNvPr>
          <p:cNvSpPr/>
          <p:nvPr/>
        </p:nvSpPr>
        <p:spPr>
          <a:xfrm>
            <a:off x="4845728" y="2088869"/>
            <a:ext cx="60291" cy="6029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2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D48AC-9986-DCE9-5B3D-1C3F4CFE6FA5}"/>
              </a:ext>
            </a:extLst>
          </p:cNvPr>
          <p:cNvPicPr>
            <a:picLocks noChangeAspect="1"/>
          </p:cNvPicPr>
          <p:nvPr/>
        </p:nvPicPr>
        <p:blipFill>
          <a:blip r:embed="rId2"/>
          <a:stretch>
            <a:fillRect/>
          </a:stretch>
        </p:blipFill>
        <p:spPr>
          <a:xfrm>
            <a:off x="69162" y="1"/>
            <a:ext cx="4360268" cy="5115530"/>
          </a:xfrm>
          <a:prstGeom prst="rect">
            <a:avLst/>
          </a:prstGeom>
        </p:spPr>
      </p:pic>
      <p:sp>
        <p:nvSpPr>
          <p:cNvPr id="7" name="Title 6">
            <a:extLst>
              <a:ext uri="{FF2B5EF4-FFF2-40B4-BE49-F238E27FC236}">
                <a16:creationId xmlns:a16="http://schemas.microsoft.com/office/drawing/2014/main" id="{C00BBC42-3D9F-1523-F5DB-6B5B074084E0}"/>
              </a:ext>
            </a:extLst>
          </p:cNvPr>
          <p:cNvSpPr>
            <a:spLocks noGrp="1"/>
          </p:cNvSpPr>
          <p:nvPr>
            <p:ph type="title"/>
          </p:nvPr>
        </p:nvSpPr>
        <p:spPr>
          <a:xfrm>
            <a:off x="4572000" y="323740"/>
            <a:ext cx="4316025" cy="857250"/>
          </a:xfrm>
        </p:spPr>
        <p:txBody>
          <a:bodyPr>
            <a:normAutofit fontScale="90000"/>
          </a:bodyPr>
          <a:lstStyle/>
          <a:p>
            <a:r>
              <a:rPr lang="en-US" dirty="0">
                <a:latin typeface="Optima" panose="02000503060000020004" pitchFamily="2" charset="0"/>
                <a:cs typeface="Arial" panose="020B0604020202020204" pitchFamily="34" charset="0"/>
              </a:rPr>
              <a:t>Genetic differentiation along latitude in Japan</a:t>
            </a:r>
            <a:br>
              <a:rPr lang="en-US" dirty="0">
                <a:latin typeface="Optima" panose="02000503060000020004" pitchFamily="2" charset="0"/>
                <a:cs typeface="Arial" panose="020B0604020202020204" pitchFamily="34" charset="0"/>
              </a:rPr>
            </a:br>
            <a:r>
              <a:rPr lang="en-US" sz="2000" dirty="0">
                <a:latin typeface="Symbol" pitchFamily="2" charset="2"/>
                <a:cs typeface="Arial" panose="020B0604020202020204" pitchFamily="34" charset="0"/>
              </a:rPr>
              <a:t>F</a:t>
            </a:r>
            <a:r>
              <a:rPr lang="en-US" sz="2000" baseline="-25000" dirty="0">
                <a:latin typeface="Optima" panose="02000503060000020004" pitchFamily="2" charset="0"/>
                <a:cs typeface="Arial" panose="020B0604020202020204" pitchFamily="34" charset="0"/>
              </a:rPr>
              <a:t>ST</a:t>
            </a:r>
            <a:r>
              <a:rPr lang="en-US" sz="2000" dirty="0">
                <a:latin typeface="Optima" panose="02000503060000020004" pitchFamily="2" charset="0"/>
                <a:cs typeface="Arial" panose="020B0604020202020204" pitchFamily="34" charset="0"/>
              </a:rPr>
              <a:t> = 0 to 0.011</a:t>
            </a:r>
            <a:endParaRPr lang="en-US" dirty="0">
              <a:latin typeface="Optima" panose="02000503060000020004" pitchFamily="2" charset="0"/>
              <a:cs typeface="Arial" panose="020B0604020202020204" pitchFamily="34" charset="0"/>
            </a:endParaRPr>
          </a:p>
        </p:txBody>
      </p:sp>
      <p:sp>
        <p:nvSpPr>
          <p:cNvPr id="8" name="TextBox 7">
            <a:extLst>
              <a:ext uri="{FF2B5EF4-FFF2-40B4-BE49-F238E27FC236}">
                <a16:creationId xmlns:a16="http://schemas.microsoft.com/office/drawing/2014/main" id="{B7841F23-8BD2-1EDA-215D-DC674D2F785C}"/>
              </a:ext>
            </a:extLst>
          </p:cNvPr>
          <p:cNvSpPr txBox="1"/>
          <p:nvPr/>
        </p:nvSpPr>
        <p:spPr>
          <a:xfrm>
            <a:off x="2561368" y="1060918"/>
            <a:ext cx="1311048"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Hokkaido</a:t>
            </a:r>
          </a:p>
        </p:txBody>
      </p:sp>
      <p:sp>
        <p:nvSpPr>
          <p:cNvPr id="9" name="TextBox 8">
            <a:extLst>
              <a:ext uri="{FF2B5EF4-FFF2-40B4-BE49-F238E27FC236}">
                <a16:creationId xmlns:a16="http://schemas.microsoft.com/office/drawing/2014/main" id="{1ABF21F1-B27B-84A5-1354-B6FDF43A08EC}"/>
              </a:ext>
            </a:extLst>
          </p:cNvPr>
          <p:cNvSpPr txBox="1"/>
          <p:nvPr/>
        </p:nvSpPr>
        <p:spPr>
          <a:xfrm>
            <a:off x="2680540" y="2379325"/>
            <a:ext cx="1072705"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Miyagi</a:t>
            </a:r>
          </a:p>
        </p:txBody>
      </p:sp>
      <p:sp>
        <p:nvSpPr>
          <p:cNvPr id="10" name="TextBox 9">
            <a:extLst>
              <a:ext uri="{FF2B5EF4-FFF2-40B4-BE49-F238E27FC236}">
                <a16:creationId xmlns:a16="http://schemas.microsoft.com/office/drawing/2014/main" id="{980B0DDF-EF8A-2D6C-067A-60123661C1EB}"/>
              </a:ext>
            </a:extLst>
          </p:cNvPr>
          <p:cNvSpPr txBox="1"/>
          <p:nvPr/>
        </p:nvSpPr>
        <p:spPr>
          <a:xfrm>
            <a:off x="2225972" y="3950067"/>
            <a:ext cx="1494986" cy="338554"/>
          </a:xfrm>
          <a:prstGeom prst="rect">
            <a:avLst/>
          </a:prstGeom>
          <a:noFill/>
        </p:spPr>
        <p:txBody>
          <a:bodyPr wrap="square" rtlCol="0">
            <a:spAutoFit/>
          </a:bodyPr>
          <a:lstStyle/>
          <a:p>
            <a:r>
              <a:rPr lang="en-US" sz="1600" i="1" dirty="0">
                <a:latin typeface="Optima" panose="02000503060000020004" pitchFamily="2" charset="0"/>
                <a:cs typeface="Arial" panose="020B0604020202020204" pitchFamily="34" charset="0"/>
              </a:rPr>
              <a:t>Hiroshima</a:t>
            </a:r>
          </a:p>
        </p:txBody>
      </p:sp>
      <p:pic>
        <p:nvPicPr>
          <p:cNvPr id="16" name="Picture 15">
            <a:extLst>
              <a:ext uri="{FF2B5EF4-FFF2-40B4-BE49-F238E27FC236}">
                <a16:creationId xmlns:a16="http://schemas.microsoft.com/office/drawing/2014/main" id="{9ACA9142-F687-58FF-5D22-1EC92F8979AE}"/>
              </a:ext>
            </a:extLst>
          </p:cNvPr>
          <p:cNvPicPr>
            <a:picLocks noChangeAspect="1"/>
          </p:cNvPicPr>
          <p:nvPr/>
        </p:nvPicPr>
        <p:blipFill>
          <a:blip r:embed="rId3"/>
          <a:stretch>
            <a:fillRect/>
          </a:stretch>
        </p:blipFill>
        <p:spPr>
          <a:xfrm>
            <a:off x="4763860" y="1466594"/>
            <a:ext cx="4053646" cy="3609608"/>
          </a:xfrm>
          <a:prstGeom prst="rect">
            <a:avLst/>
          </a:prstGeom>
        </p:spPr>
      </p:pic>
      <p:sp>
        <p:nvSpPr>
          <p:cNvPr id="3" name="TextBox 2">
            <a:extLst>
              <a:ext uri="{FF2B5EF4-FFF2-40B4-BE49-F238E27FC236}">
                <a16:creationId xmlns:a16="http://schemas.microsoft.com/office/drawing/2014/main" id="{EECF3BBF-5AE4-5A1E-2D76-718B428254D2}"/>
              </a:ext>
            </a:extLst>
          </p:cNvPr>
          <p:cNvSpPr txBox="1"/>
          <p:nvPr/>
        </p:nvSpPr>
        <p:spPr>
          <a:xfrm>
            <a:off x="2225972" y="67298"/>
            <a:ext cx="4572000" cy="276999"/>
          </a:xfrm>
          <a:prstGeom prst="rect">
            <a:avLst/>
          </a:prstGeom>
          <a:noFill/>
        </p:spPr>
        <p:txBody>
          <a:bodyPr wrap="square">
            <a:spAutoFit/>
          </a:bodyPr>
          <a:lstStyle/>
          <a:p>
            <a:r>
              <a:rPr lang="en-US" sz="1200" dirty="0">
                <a:latin typeface="Optima" panose="02000503060000020004" pitchFamily="2" charset="0"/>
                <a:cs typeface="Arial" panose="020B0604020202020204" pitchFamily="34" charset="0"/>
              </a:rPr>
              <a:t>colors based on Genetic PC1</a:t>
            </a:r>
            <a:endParaRPr lang="en-US" sz="1200" dirty="0">
              <a:latin typeface="Optima" panose="02000503060000020004" pitchFamily="2" charset="0"/>
            </a:endParaRPr>
          </a:p>
        </p:txBody>
      </p:sp>
      <p:sp>
        <p:nvSpPr>
          <p:cNvPr id="5" name="TextBox 4">
            <a:extLst>
              <a:ext uri="{FF2B5EF4-FFF2-40B4-BE49-F238E27FC236}">
                <a16:creationId xmlns:a16="http://schemas.microsoft.com/office/drawing/2014/main" id="{A40F037E-6539-853C-B99D-0BB534149CBC}"/>
              </a:ext>
            </a:extLst>
          </p:cNvPr>
          <p:cNvSpPr txBox="1"/>
          <p:nvPr/>
        </p:nvSpPr>
        <p:spPr>
          <a:xfrm>
            <a:off x="5198203" y="4541855"/>
            <a:ext cx="4154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744686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50251" y="493304"/>
            <a:ext cx="3928905" cy="857250"/>
          </a:xfrm>
        </p:spPr>
        <p:txBody>
          <a:bodyPr>
            <a:noAutofit/>
          </a:bodyPr>
          <a:lstStyle/>
          <a:p>
            <a:r>
              <a:rPr lang="en-US" sz="2800" i="1" dirty="0">
                <a:latin typeface="Optima" panose="02000503060000020004" pitchFamily="2" charset="0"/>
                <a:cs typeface="Arial" panose="020B0604020202020204" pitchFamily="34" charset="0"/>
              </a:rPr>
              <a:t>Genetic differentiation correlates with sea surface temperature</a:t>
            </a:r>
          </a:p>
        </p:txBody>
      </p:sp>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3"/>
          <a:stretch>
            <a:fillRect/>
          </a:stretch>
        </p:blipFill>
        <p:spPr>
          <a:xfrm>
            <a:off x="180958" y="1888417"/>
            <a:ext cx="3478712" cy="3097652"/>
          </a:xfrm>
          <a:prstGeom prst="rect">
            <a:avLst/>
          </a:prstGeom>
        </p:spPr>
      </p:pic>
      <p:pic>
        <p:nvPicPr>
          <p:cNvPr id="5" name="Picture 4">
            <a:extLst>
              <a:ext uri="{FF2B5EF4-FFF2-40B4-BE49-F238E27FC236}">
                <a16:creationId xmlns:a16="http://schemas.microsoft.com/office/drawing/2014/main" id="{8C927CE5-CD4E-353A-4E3A-8C58CE171D56}"/>
              </a:ext>
            </a:extLst>
          </p:cNvPr>
          <p:cNvPicPr>
            <a:picLocks noChangeAspect="1"/>
          </p:cNvPicPr>
          <p:nvPr/>
        </p:nvPicPr>
        <p:blipFill rotWithShape="1">
          <a:blip r:embed="rId4">
            <a:extLst>
              <a:ext uri="{28A0092B-C50C-407E-A947-70E740481C1C}">
                <a14:useLocalDpi xmlns:a14="http://schemas.microsoft.com/office/drawing/2010/main" val="0"/>
              </a:ext>
            </a:extLst>
          </a:blip>
          <a:srcRect t="9118" r="14723"/>
          <a:stretch/>
        </p:blipFill>
        <p:spPr>
          <a:xfrm>
            <a:off x="3587261" y="-43504"/>
            <a:ext cx="5184949" cy="5525759"/>
          </a:xfrm>
          <a:prstGeom prst="rect">
            <a:avLst/>
          </a:prstGeom>
        </p:spPr>
      </p:pic>
      <p:pic>
        <p:nvPicPr>
          <p:cNvPr id="9" name="Picture 8">
            <a:extLst>
              <a:ext uri="{FF2B5EF4-FFF2-40B4-BE49-F238E27FC236}">
                <a16:creationId xmlns:a16="http://schemas.microsoft.com/office/drawing/2014/main" id="{79808C44-9CA2-466B-6CA9-D5989A5567FD}"/>
              </a:ext>
            </a:extLst>
          </p:cNvPr>
          <p:cNvPicPr>
            <a:picLocks noChangeAspect="1"/>
          </p:cNvPicPr>
          <p:nvPr/>
        </p:nvPicPr>
        <p:blipFill rotWithShape="1">
          <a:blip r:embed="rId4">
            <a:extLst>
              <a:ext uri="{28A0092B-C50C-407E-A947-70E740481C1C}">
                <a14:useLocalDpi xmlns:a14="http://schemas.microsoft.com/office/drawing/2010/main" val="0"/>
              </a:ext>
            </a:extLst>
          </a:blip>
          <a:srcRect l="84417" t="27599" r="2348" b="27982"/>
          <a:stretch/>
        </p:blipFill>
        <p:spPr>
          <a:xfrm>
            <a:off x="7828883" y="1686244"/>
            <a:ext cx="877289" cy="2944257"/>
          </a:xfrm>
          <a:prstGeom prst="rect">
            <a:avLst/>
          </a:prstGeom>
        </p:spPr>
      </p:pic>
      <p:sp>
        <p:nvSpPr>
          <p:cNvPr id="10" name="TextBox 9">
            <a:extLst>
              <a:ext uri="{FF2B5EF4-FFF2-40B4-BE49-F238E27FC236}">
                <a16:creationId xmlns:a16="http://schemas.microsoft.com/office/drawing/2014/main" id="{3E6F93D3-5ECE-072A-D339-96C7E4AA41BE}"/>
              </a:ext>
            </a:extLst>
          </p:cNvPr>
          <p:cNvSpPr txBox="1"/>
          <p:nvPr/>
        </p:nvSpPr>
        <p:spPr>
          <a:xfrm rot="20577887">
            <a:off x="7294207" y="1137413"/>
            <a:ext cx="1016861"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Hokkaido</a:t>
            </a:r>
          </a:p>
        </p:txBody>
      </p:sp>
      <p:sp>
        <p:nvSpPr>
          <p:cNvPr id="11" name="TextBox 10">
            <a:extLst>
              <a:ext uri="{FF2B5EF4-FFF2-40B4-BE49-F238E27FC236}">
                <a16:creationId xmlns:a16="http://schemas.microsoft.com/office/drawing/2014/main" id="{4935D9B0-BA18-5BAC-327F-3652DDC99B48}"/>
              </a:ext>
            </a:extLst>
          </p:cNvPr>
          <p:cNvSpPr txBox="1"/>
          <p:nvPr/>
        </p:nvSpPr>
        <p:spPr>
          <a:xfrm rot="17372116">
            <a:off x="6748736" y="2132614"/>
            <a:ext cx="832000"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Miyagi</a:t>
            </a:r>
          </a:p>
        </p:txBody>
      </p:sp>
      <p:sp>
        <p:nvSpPr>
          <p:cNvPr id="12" name="TextBox 11">
            <a:extLst>
              <a:ext uri="{FF2B5EF4-FFF2-40B4-BE49-F238E27FC236}">
                <a16:creationId xmlns:a16="http://schemas.microsoft.com/office/drawing/2014/main" id="{86424603-1003-9708-55F0-BF7473C1A5AE}"/>
              </a:ext>
            </a:extLst>
          </p:cNvPr>
          <p:cNvSpPr txBox="1"/>
          <p:nvPr/>
        </p:nvSpPr>
        <p:spPr>
          <a:xfrm rot="20882476">
            <a:off x="5933253" y="2675068"/>
            <a:ext cx="1021429" cy="230832"/>
          </a:xfrm>
          <a:prstGeom prst="rect">
            <a:avLst/>
          </a:prstGeom>
          <a:noFill/>
        </p:spPr>
        <p:txBody>
          <a:bodyPr wrap="square" rtlCol="0">
            <a:spAutoFit/>
          </a:bodyPr>
          <a:lstStyle/>
          <a:p>
            <a:r>
              <a:rPr lang="en-US" sz="900" i="1" dirty="0">
                <a:latin typeface="Arial" panose="020B0604020202020204" pitchFamily="34" charset="0"/>
                <a:cs typeface="Arial" panose="020B0604020202020204" pitchFamily="34" charset="0"/>
              </a:rPr>
              <a:t>Hiroshima</a:t>
            </a:r>
          </a:p>
        </p:txBody>
      </p:sp>
    </p:spTree>
    <p:extLst>
      <p:ext uri="{BB962C8B-B14F-4D97-AF65-F5344CB8AC3E}">
        <p14:creationId xmlns:p14="http://schemas.microsoft.com/office/powerpoint/2010/main" val="3831683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13D5406E-3FCE-A6E9-98B6-6B9909B834D6}"/>
              </a:ext>
            </a:extLst>
          </p:cNvPr>
          <p:cNvPicPr>
            <a:picLocks noChangeAspect="1"/>
          </p:cNvPicPr>
          <p:nvPr/>
        </p:nvPicPr>
        <p:blipFill>
          <a:blip r:embed="rId3"/>
          <a:stretch>
            <a:fillRect/>
          </a:stretch>
        </p:blipFill>
        <p:spPr>
          <a:xfrm>
            <a:off x="3928905" y="369768"/>
            <a:ext cx="5151563" cy="4629886"/>
          </a:xfrm>
          <a:prstGeom prst="rect">
            <a:avLst/>
          </a:prstGeom>
          <a:ln>
            <a:solidFill>
              <a:schemeClr val="tx1"/>
            </a:solidFill>
          </a:ln>
        </p:spPr>
      </p:pic>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50251" y="493304"/>
            <a:ext cx="3928905" cy="857250"/>
          </a:xfrm>
        </p:spPr>
        <p:txBody>
          <a:bodyPr>
            <a:noAutofit/>
          </a:bodyPr>
          <a:lstStyle/>
          <a:p>
            <a:r>
              <a:rPr lang="en-US" sz="2800" i="1" dirty="0">
                <a:latin typeface="Optima" panose="02000503060000020004" pitchFamily="2" charset="0"/>
                <a:cs typeface="Arial" panose="020B0604020202020204" pitchFamily="34" charset="0"/>
              </a:rPr>
              <a:t>Genetic differentiation correlates with sea surface temperature</a:t>
            </a:r>
          </a:p>
        </p:txBody>
      </p:sp>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4"/>
          <a:stretch>
            <a:fillRect/>
          </a:stretch>
        </p:blipFill>
        <p:spPr>
          <a:xfrm>
            <a:off x="180958" y="1888417"/>
            <a:ext cx="3478712" cy="3097652"/>
          </a:xfrm>
          <a:prstGeom prst="rect">
            <a:avLst/>
          </a:prstGeom>
        </p:spPr>
      </p:pic>
      <p:sp>
        <p:nvSpPr>
          <p:cNvPr id="7" name="TextBox 6">
            <a:extLst>
              <a:ext uri="{FF2B5EF4-FFF2-40B4-BE49-F238E27FC236}">
                <a16:creationId xmlns:a16="http://schemas.microsoft.com/office/drawing/2014/main" id="{A6C0FFF9-F774-1BC0-DD7C-F99E39C0D8F1}"/>
              </a:ext>
            </a:extLst>
          </p:cNvPr>
          <p:cNvSpPr txBox="1"/>
          <p:nvPr/>
        </p:nvSpPr>
        <p:spPr>
          <a:xfrm>
            <a:off x="5351658" y="493304"/>
            <a:ext cx="3568045" cy="369332"/>
          </a:xfrm>
          <a:prstGeom prst="rect">
            <a:avLst/>
          </a:prstGeom>
          <a:noFill/>
        </p:spPr>
        <p:txBody>
          <a:bodyPr wrap="square" rtlCol="0">
            <a:spAutoFit/>
          </a:bodyPr>
          <a:lstStyle/>
          <a:p>
            <a:pPr algn="r"/>
            <a:r>
              <a:rPr lang="en-US" sz="1800" i="1" dirty="0">
                <a:latin typeface="Optima" panose="02000503060000020004" pitchFamily="2" charset="0"/>
                <a:cs typeface="Arial" panose="020B0604020202020204" pitchFamily="34" charset="0"/>
              </a:rPr>
              <a:t>Native: r = -0.777; p&lt; 0.001</a:t>
            </a:r>
          </a:p>
        </p:txBody>
      </p:sp>
    </p:spTree>
    <p:extLst>
      <p:ext uri="{BB962C8B-B14F-4D97-AF65-F5344CB8AC3E}">
        <p14:creationId xmlns:p14="http://schemas.microsoft.com/office/powerpoint/2010/main" val="887419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50251" y="493304"/>
            <a:ext cx="3928905" cy="857250"/>
          </a:xfrm>
        </p:spPr>
        <p:txBody>
          <a:bodyPr>
            <a:noAutofit/>
          </a:bodyPr>
          <a:lstStyle/>
          <a:p>
            <a:r>
              <a:rPr lang="en-US" sz="2800" i="1" dirty="0">
                <a:latin typeface="Optima" panose="02000503060000020004" pitchFamily="2" charset="0"/>
                <a:cs typeface="Arial" panose="020B0604020202020204" pitchFamily="34" charset="0"/>
              </a:rPr>
              <a:t>Genetic differentiation correlates with heterozygosity</a:t>
            </a:r>
          </a:p>
        </p:txBody>
      </p:sp>
      <p:pic>
        <p:nvPicPr>
          <p:cNvPr id="6" name="Picture 5">
            <a:extLst>
              <a:ext uri="{FF2B5EF4-FFF2-40B4-BE49-F238E27FC236}">
                <a16:creationId xmlns:a16="http://schemas.microsoft.com/office/drawing/2014/main" id="{1B8AB66E-F7B1-D9C1-C21E-B82BAA5FADEC}"/>
              </a:ext>
            </a:extLst>
          </p:cNvPr>
          <p:cNvPicPr>
            <a:picLocks noChangeAspect="1"/>
          </p:cNvPicPr>
          <p:nvPr/>
        </p:nvPicPr>
        <p:blipFill>
          <a:blip r:embed="rId3"/>
          <a:stretch>
            <a:fillRect/>
          </a:stretch>
        </p:blipFill>
        <p:spPr>
          <a:xfrm>
            <a:off x="180958" y="1888417"/>
            <a:ext cx="3478712" cy="3097652"/>
          </a:xfrm>
          <a:prstGeom prst="rect">
            <a:avLst/>
          </a:prstGeom>
        </p:spPr>
      </p:pic>
      <p:sp>
        <p:nvSpPr>
          <p:cNvPr id="7" name="TextBox 6">
            <a:extLst>
              <a:ext uri="{FF2B5EF4-FFF2-40B4-BE49-F238E27FC236}">
                <a16:creationId xmlns:a16="http://schemas.microsoft.com/office/drawing/2014/main" id="{A6C0FFF9-F774-1BC0-DD7C-F99E39C0D8F1}"/>
              </a:ext>
            </a:extLst>
          </p:cNvPr>
          <p:cNvSpPr txBox="1"/>
          <p:nvPr/>
        </p:nvSpPr>
        <p:spPr>
          <a:xfrm>
            <a:off x="5351658" y="493304"/>
            <a:ext cx="3568045" cy="369332"/>
          </a:xfrm>
          <a:prstGeom prst="rect">
            <a:avLst/>
          </a:prstGeom>
          <a:noFill/>
        </p:spPr>
        <p:txBody>
          <a:bodyPr wrap="square" rtlCol="0">
            <a:spAutoFit/>
          </a:bodyPr>
          <a:lstStyle/>
          <a:p>
            <a:pPr algn="r"/>
            <a:r>
              <a:rPr lang="en-US" sz="1800" dirty="0">
                <a:latin typeface="Arial" panose="020B0604020202020204" pitchFamily="34" charset="0"/>
                <a:cs typeface="Arial" panose="020B0604020202020204" pitchFamily="34" charset="0"/>
              </a:rPr>
              <a:t>Native: r = -0.777; p&lt; 0.001</a:t>
            </a:r>
          </a:p>
        </p:txBody>
      </p:sp>
      <p:pic>
        <p:nvPicPr>
          <p:cNvPr id="5" name="Picture 4" descr="Chart, scatter chart&#10;&#10;Description automatically generated">
            <a:extLst>
              <a:ext uri="{FF2B5EF4-FFF2-40B4-BE49-F238E27FC236}">
                <a16:creationId xmlns:a16="http://schemas.microsoft.com/office/drawing/2014/main" id="{37F3FE2A-3B10-14DE-8A13-EA5702AF1BB2}"/>
              </a:ext>
            </a:extLst>
          </p:cNvPr>
          <p:cNvPicPr>
            <a:picLocks noChangeAspect="1"/>
          </p:cNvPicPr>
          <p:nvPr/>
        </p:nvPicPr>
        <p:blipFill>
          <a:blip r:embed="rId4"/>
          <a:stretch>
            <a:fillRect/>
          </a:stretch>
        </p:blipFill>
        <p:spPr>
          <a:xfrm>
            <a:off x="3937524" y="381837"/>
            <a:ext cx="5123019" cy="4604232"/>
          </a:xfrm>
          <a:prstGeom prst="rect">
            <a:avLst/>
          </a:prstGeom>
          <a:ln>
            <a:solidFill>
              <a:schemeClr val="tx1"/>
            </a:solidFill>
          </a:ln>
        </p:spPr>
      </p:pic>
      <p:sp>
        <p:nvSpPr>
          <p:cNvPr id="8" name="TextBox 7">
            <a:extLst>
              <a:ext uri="{FF2B5EF4-FFF2-40B4-BE49-F238E27FC236}">
                <a16:creationId xmlns:a16="http://schemas.microsoft.com/office/drawing/2014/main" id="{2371432A-CC05-A55E-CA38-39457CE7B4D1}"/>
              </a:ext>
            </a:extLst>
          </p:cNvPr>
          <p:cNvSpPr txBox="1"/>
          <p:nvPr/>
        </p:nvSpPr>
        <p:spPr>
          <a:xfrm>
            <a:off x="5292788" y="493304"/>
            <a:ext cx="3568045" cy="369332"/>
          </a:xfrm>
          <a:prstGeom prst="rect">
            <a:avLst/>
          </a:prstGeom>
          <a:noFill/>
        </p:spPr>
        <p:txBody>
          <a:bodyPr wrap="square" rtlCol="0">
            <a:spAutoFit/>
          </a:bodyPr>
          <a:lstStyle/>
          <a:p>
            <a:pPr algn="r"/>
            <a:r>
              <a:rPr lang="en-US" sz="1800" i="1" dirty="0">
                <a:latin typeface="Optima" panose="02000503060000020004" pitchFamily="2" charset="0"/>
                <a:cs typeface="Arial" panose="020B0604020202020204" pitchFamily="34" charset="0"/>
              </a:rPr>
              <a:t>Native: r = -0.755; p = 0.001</a:t>
            </a:r>
          </a:p>
        </p:txBody>
      </p:sp>
    </p:spTree>
    <p:extLst>
      <p:ext uri="{BB962C8B-B14F-4D97-AF65-F5344CB8AC3E}">
        <p14:creationId xmlns:p14="http://schemas.microsoft.com/office/powerpoint/2010/main" val="35077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a:noFill/>
        </p:spPr>
        <p:txBody>
          <a:bodyPr>
            <a:noAutofit/>
          </a:bodyPr>
          <a:lstStyle/>
          <a:p>
            <a:pPr marL="385763" indent="-385763">
              <a:buFont typeface="+mj-lt"/>
              <a:buAutoNum type="arabicPeriod"/>
            </a:pPr>
            <a:r>
              <a:rPr lang="en-US" sz="2000" b="0" i="0" u="none" strike="noStrike" dirty="0">
                <a:solidFill>
                  <a:schemeClr val="bg1">
                    <a:lumMod val="85000"/>
                  </a:schemeClr>
                </a:solidFill>
                <a:effectLst/>
                <a:latin typeface="Optima" panose="02000503060000020004" pitchFamily="2" charset="0"/>
                <a:cs typeface="Arial" panose="020B0604020202020204" pitchFamily="34" charset="0"/>
              </a:rPr>
              <a:t>P</a:t>
            </a:r>
            <a:r>
              <a:rPr lang="en-US" sz="2000" dirty="0">
                <a:solidFill>
                  <a:schemeClr val="bg1">
                    <a:lumMod val="85000"/>
                  </a:schemeClr>
                </a:solidFill>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b="0" i="0" u="none" strike="noStrike" dirty="0">
                <a:solidFill>
                  <a:schemeClr val="bg1">
                    <a:lumMod val="75000"/>
                  </a:schemeClr>
                </a:solidFill>
                <a:effectLst/>
                <a:latin typeface="Optima" panose="02000503060000020004" pitchFamily="2" charset="0"/>
                <a:cs typeface="Arial" panose="020B0604020202020204" pitchFamily="34" charset="0"/>
              </a:rPr>
              <a:t>Detecting signatures of </a:t>
            </a:r>
            <a:r>
              <a:rPr lang="en-US" sz="2000" dirty="0">
                <a:solidFill>
                  <a:schemeClr val="bg1">
                    <a:lumMod val="75000"/>
                  </a:schemeClr>
                </a:solidFill>
                <a:latin typeface="Optima" panose="02000503060000020004" pitchFamily="2" charset="0"/>
                <a:cs typeface="Arial" panose="020B0604020202020204" pitchFamily="34" charset="0"/>
              </a:rPr>
              <a:t>oyster invasions on putatively co-introduced algae and invertebrates</a:t>
            </a:r>
            <a:endParaRPr lang="en-US" sz="2000" i="1" dirty="0">
              <a:solidFill>
                <a:schemeClr val="bg1">
                  <a:lumMod val="75000"/>
                </a:schemeClr>
              </a:solidFill>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3533361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Non-native populations assigned to native sources</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D9FCF67F-DA3D-2EBF-5885-943FDF9C0931}"/>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1CD85D8-A235-EED1-7871-0F3A2A1D40A7}"/>
              </a:ext>
            </a:extLst>
          </p:cNvPr>
          <p:cNvSpPr/>
          <p:nvPr/>
        </p:nvSpPr>
        <p:spPr>
          <a:xfrm>
            <a:off x="8181034" y="3532996"/>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47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New Zealand were from southern Japan (Hiroshima / </a:t>
            </a:r>
            <a:r>
              <a:rPr lang="en-US" sz="2800" i="1" dirty="0" err="1">
                <a:latin typeface="Optima" panose="02000503060000020004" pitchFamily="2" charset="0"/>
                <a:cs typeface="Arial" panose="020B0604020202020204" pitchFamily="34" charset="0"/>
              </a:rPr>
              <a:t>Seto</a:t>
            </a:r>
            <a:r>
              <a:rPr lang="en-US" sz="2800" i="1" dirty="0">
                <a:latin typeface="Optima" panose="02000503060000020004" pitchFamily="2" charset="0"/>
                <a:cs typeface="Arial" panose="020B0604020202020204" pitchFamily="34" charset="0"/>
              </a:rPr>
              <a:t> Inland Sea)</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2" name="Oval 1">
            <a:extLst>
              <a:ext uri="{FF2B5EF4-FFF2-40B4-BE49-F238E27FC236}">
                <a16:creationId xmlns:a16="http://schemas.microsoft.com/office/drawing/2014/main" id="{D9FCF67F-DA3D-2EBF-5885-943FDF9C0931}"/>
              </a:ext>
            </a:extLst>
          </p:cNvPr>
          <p:cNvSpPr/>
          <p:nvPr/>
        </p:nvSpPr>
        <p:spPr>
          <a:xfrm>
            <a:off x="1587640" y="1949380"/>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2C79742-7AC8-E889-B745-5725D7EEA46C}"/>
              </a:ext>
            </a:extLst>
          </p:cNvPr>
          <p:cNvCxnSpPr/>
          <p:nvPr/>
        </p:nvCxnSpPr>
        <p:spPr>
          <a:xfrm>
            <a:off x="7781826" y="2161878"/>
            <a:ext cx="447774" cy="1292214"/>
          </a:xfrm>
          <a:prstGeom prst="straightConnector1">
            <a:avLst/>
          </a:prstGeom>
          <a:ln w="1047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79DFD24-2436-19AA-5593-1E8C41A2278E}"/>
              </a:ext>
            </a:extLst>
          </p:cNvPr>
          <p:cNvSpPr txBox="1"/>
          <p:nvPr/>
        </p:nvSpPr>
        <p:spPr>
          <a:xfrm>
            <a:off x="7609092" y="4143830"/>
            <a:ext cx="1211626" cy="584775"/>
          </a:xfrm>
          <a:prstGeom prst="rect">
            <a:avLst/>
          </a:prstGeom>
          <a:solidFill>
            <a:schemeClr val="bg1"/>
          </a:solidFill>
        </p:spPr>
        <p:txBody>
          <a:bodyPr wrap="square" rtlCol="0">
            <a:spAutoFit/>
          </a:bodyPr>
          <a:lstStyle/>
          <a:p>
            <a:r>
              <a:rPr lang="en-US" sz="1600" dirty="0">
                <a:solidFill>
                  <a:srgbClr val="F93201"/>
                </a:solidFill>
                <a:latin typeface="Optima" panose="02000503060000020004" pitchFamily="2" charset="0"/>
              </a:rPr>
              <a:t>From </a:t>
            </a:r>
            <a:r>
              <a:rPr lang="en-US" sz="1600" dirty="0" err="1">
                <a:solidFill>
                  <a:srgbClr val="F93201"/>
                </a:solidFill>
                <a:latin typeface="Optima" panose="02000503060000020004" pitchFamily="2" charset="0"/>
              </a:rPr>
              <a:t>Seto</a:t>
            </a:r>
            <a:r>
              <a:rPr lang="en-US" sz="1600" dirty="0">
                <a:solidFill>
                  <a:srgbClr val="F93201"/>
                </a:solidFill>
                <a:latin typeface="Optima" panose="02000503060000020004" pitchFamily="2" charset="0"/>
              </a:rPr>
              <a:t> Inland Sea</a:t>
            </a:r>
          </a:p>
        </p:txBody>
      </p:sp>
    </p:spTree>
    <p:extLst>
      <p:ext uri="{BB962C8B-B14F-4D97-AF65-F5344CB8AC3E}">
        <p14:creationId xmlns:p14="http://schemas.microsoft.com/office/powerpoint/2010/main" val="303770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Southern California were most likely from Tokyo</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4" name="Oval 3">
            <a:extLst>
              <a:ext uri="{FF2B5EF4-FFF2-40B4-BE49-F238E27FC236}">
                <a16:creationId xmlns:a16="http://schemas.microsoft.com/office/drawing/2014/main" id="{62B59717-07DE-5B98-5CFF-A6006396D365}"/>
              </a:ext>
            </a:extLst>
          </p:cNvPr>
          <p:cNvSpPr/>
          <p:nvPr/>
        </p:nvSpPr>
        <p:spPr>
          <a:xfrm>
            <a:off x="1441939" y="1628014"/>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A8B2E5-022E-3E86-901B-D230B219C9BB}"/>
              </a:ext>
            </a:extLst>
          </p:cNvPr>
          <p:cNvSpPr/>
          <p:nvPr/>
        </p:nvSpPr>
        <p:spPr>
          <a:xfrm>
            <a:off x="2644391" y="3387295"/>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8145BF8-2C1D-A860-ED06-0F858A3D799A}"/>
              </a:ext>
            </a:extLst>
          </p:cNvPr>
          <p:cNvSpPr/>
          <p:nvPr/>
        </p:nvSpPr>
        <p:spPr>
          <a:xfrm>
            <a:off x="2869741" y="3616049"/>
            <a:ext cx="291402" cy="29140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D9213A-DC2D-65E1-EEB4-5E31EF153E1F}"/>
              </a:ext>
            </a:extLst>
          </p:cNvPr>
          <p:cNvSpPr/>
          <p:nvPr/>
        </p:nvSpPr>
        <p:spPr>
          <a:xfrm>
            <a:off x="4834993" y="2471895"/>
            <a:ext cx="2078273" cy="228097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6BFF1F1-2AB2-F1DF-6D3B-753FA6148C65}"/>
              </a:ext>
            </a:extLst>
          </p:cNvPr>
          <p:cNvSpPr txBox="1"/>
          <p:nvPr/>
        </p:nvSpPr>
        <p:spPr>
          <a:xfrm>
            <a:off x="781790" y="2387084"/>
            <a:ext cx="1320298" cy="369332"/>
          </a:xfrm>
          <a:prstGeom prst="rect">
            <a:avLst/>
          </a:prstGeom>
          <a:noFill/>
        </p:spPr>
        <p:txBody>
          <a:bodyPr wrap="none" rtlCol="0">
            <a:spAutoFit/>
          </a:bodyPr>
          <a:lstStyle/>
          <a:p>
            <a:r>
              <a:rPr lang="en-US" dirty="0">
                <a:solidFill>
                  <a:srgbClr val="FB9900"/>
                </a:solidFill>
                <a:latin typeface="Optima" panose="02000503060000020004" pitchFamily="2" charset="0"/>
              </a:rPr>
              <a:t>From Tokyo</a:t>
            </a:r>
          </a:p>
        </p:txBody>
      </p:sp>
      <p:sp>
        <p:nvSpPr>
          <p:cNvPr id="9" name="TextBox 8">
            <a:extLst>
              <a:ext uri="{FF2B5EF4-FFF2-40B4-BE49-F238E27FC236}">
                <a16:creationId xmlns:a16="http://schemas.microsoft.com/office/drawing/2014/main" id="{B2444FE7-E4DC-B5D8-54B3-88DA891D1BC9}"/>
              </a:ext>
            </a:extLst>
          </p:cNvPr>
          <p:cNvSpPr txBox="1"/>
          <p:nvPr/>
        </p:nvSpPr>
        <p:spPr>
          <a:xfrm>
            <a:off x="7609092" y="4143830"/>
            <a:ext cx="1211626" cy="584775"/>
          </a:xfrm>
          <a:prstGeom prst="rect">
            <a:avLst/>
          </a:prstGeom>
          <a:solidFill>
            <a:schemeClr val="bg1"/>
          </a:solidFill>
        </p:spPr>
        <p:txBody>
          <a:bodyPr wrap="square" rtlCol="0">
            <a:spAutoFit/>
          </a:bodyPr>
          <a:lstStyle/>
          <a:p>
            <a:r>
              <a:rPr lang="en-US" sz="1600" dirty="0">
                <a:solidFill>
                  <a:srgbClr val="F93201"/>
                </a:solidFill>
                <a:latin typeface="Optima" panose="02000503060000020004" pitchFamily="2" charset="0"/>
              </a:rPr>
              <a:t>From </a:t>
            </a:r>
            <a:r>
              <a:rPr lang="en-US" sz="1600" dirty="0" err="1">
                <a:solidFill>
                  <a:srgbClr val="F93201"/>
                </a:solidFill>
                <a:latin typeface="Optima" panose="02000503060000020004" pitchFamily="2" charset="0"/>
              </a:rPr>
              <a:t>Seto</a:t>
            </a:r>
            <a:r>
              <a:rPr lang="en-US" sz="1600" dirty="0">
                <a:solidFill>
                  <a:srgbClr val="F93201"/>
                </a:solidFill>
                <a:latin typeface="Optima" panose="02000503060000020004" pitchFamily="2" charset="0"/>
              </a:rPr>
              <a:t> Inland Sea</a:t>
            </a:r>
          </a:p>
        </p:txBody>
      </p:sp>
    </p:spTree>
    <p:extLst>
      <p:ext uri="{BB962C8B-B14F-4D97-AF65-F5344CB8AC3E}">
        <p14:creationId xmlns:p14="http://schemas.microsoft.com/office/powerpoint/2010/main" val="169351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1CD9F-5038-170D-9315-3BAF8BA086D3}"/>
              </a:ext>
            </a:extLst>
          </p:cNvPr>
          <p:cNvPicPr>
            <a:picLocks noChangeAspect="1"/>
          </p:cNvPicPr>
          <p:nvPr/>
        </p:nvPicPr>
        <p:blipFill>
          <a:blip r:embed="rId2"/>
          <a:stretch>
            <a:fillRect/>
          </a:stretch>
        </p:blipFill>
        <p:spPr>
          <a:xfrm>
            <a:off x="262994" y="830997"/>
            <a:ext cx="8618013" cy="4051496"/>
          </a:xfrm>
          <a:prstGeom prst="rect">
            <a:avLst/>
          </a:prstGeom>
        </p:spPr>
      </p:pic>
      <p:pic>
        <p:nvPicPr>
          <p:cNvPr id="14" name="Picture 13">
            <a:extLst>
              <a:ext uri="{FF2B5EF4-FFF2-40B4-BE49-F238E27FC236}">
                <a16:creationId xmlns:a16="http://schemas.microsoft.com/office/drawing/2014/main" id="{CFA2493D-818D-C11D-D616-E32FF58A19CF}"/>
              </a:ext>
            </a:extLst>
          </p:cNvPr>
          <p:cNvPicPr>
            <a:picLocks noChangeAspect="1"/>
          </p:cNvPicPr>
          <p:nvPr/>
        </p:nvPicPr>
        <p:blipFill>
          <a:blip r:embed="rId3"/>
          <a:stretch>
            <a:fillRect/>
          </a:stretch>
        </p:blipFill>
        <p:spPr>
          <a:xfrm>
            <a:off x="6523348" y="94268"/>
            <a:ext cx="2516957" cy="2241248"/>
          </a:xfrm>
          <a:prstGeom prst="rect">
            <a:avLst/>
          </a:prstGeom>
        </p:spPr>
      </p:pic>
      <p:sp>
        <p:nvSpPr>
          <p:cNvPr id="16" name="TextBox 15">
            <a:extLst>
              <a:ext uri="{FF2B5EF4-FFF2-40B4-BE49-F238E27FC236}">
                <a16:creationId xmlns:a16="http://schemas.microsoft.com/office/drawing/2014/main" id="{63CA7F4B-F5A2-E732-7311-DCA4CF704765}"/>
              </a:ext>
            </a:extLst>
          </p:cNvPr>
          <p:cNvSpPr txBox="1"/>
          <p:nvPr/>
        </p:nvSpPr>
        <p:spPr>
          <a:xfrm>
            <a:off x="262993" y="-62822"/>
            <a:ext cx="6334812" cy="954107"/>
          </a:xfrm>
          <a:prstGeom prst="rect">
            <a:avLst/>
          </a:prstGeom>
          <a:noFill/>
        </p:spPr>
        <p:txBody>
          <a:bodyPr wrap="square">
            <a:spAutoFit/>
          </a:bodyPr>
          <a:lstStyle/>
          <a:p>
            <a:r>
              <a:rPr lang="en-US" sz="2800" i="1" dirty="0">
                <a:latin typeface="Optima" panose="02000503060000020004" pitchFamily="2" charset="0"/>
                <a:cs typeface="Arial" panose="020B0604020202020204" pitchFamily="34" charset="0"/>
              </a:rPr>
              <a:t>Other populations stem from Miyagi (northwestern Honshu)</a:t>
            </a:r>
            <a:endParaRPr lang="en-US" sz="2800" i="1" dirty="0">
              <a:latin typeface="Optima" panose="02000503060000020004" pitchFamily="2" charset="0"/>
            </a:endParaRPr>
          </a:p>
        </p:txBody>
      </p:sp>
      <p:sp>
        <p:nvSpPr>
          <p:cNvPr id="3" name="TextBox 2">
            <a:extLst>
              <a:ext uri="{FF2B5EF4-FFF2-40B4-BE49-F238E27FC236}">
                <a16:creationId xmlns:a16="http://schemas.microsoft.com/office/drawing/2014/main" id="{FA6324FA-2648-3E8A-F2D2-031A1AEF217F}"/>
              </a:ext>
            </a:extLst>
          </p:cNvPr>
          <p:cNvSpPr txBox="1"/>
          <p:nvPr/>
        </p:nvSpPr>
        <p:spPr>
          <a:xfrm>
            <a:off x="262993" y="4882493"/>
            <a:ext cx="457200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colors based on Genetic PC1</a:t>
            </a:r>
            <a:endParaRPr lang="en-US" sz="1200" dirty="0"/>
          </a:p>
        </p:txBody>
      </p:sp>
      <p:sp>
        <p:nvSpPr>
          <p:cNvPr id="7" name="TextBox 6">
            <a:extLst>
              <a:ext uri="{FF2B5EF4-FFF2-40B4-BE49-F238E27FC236}">
                <a16:creationId xmlns:a16="http://schemas.microsoft.com/office/drawing/2014/main" id="{06BFF1F1-2AB2-F1DF-6D3B-753FA6148C65}"/>
              </a:ext>
            </a:extLst>
          </p:cNvPr>
          <p:cNvSpPr txBox="1"/>
          <p:nvPr/>
        </p:nvSpPr>
        <p:spPr>
          <a:xfrm>
            <a:off x="781790" y="2387084"/>
            <a:ext cx="1320298" cy="369332"/>
          </a:xfrm>
          <a:prstGeom prst="rect">
            <a:avLst/>
          </a:prstGeom>
          <a:noFill/>
        </p:spPr>
        <p:txBody>
          <a:bodyPr wrap="none" rtlCol="0">
            <a:spAutoFit/>
          </a:bodyPr>
          <a:lstStyle/>
          <a:p>
            <a:r>
              <a:rPr lang="en-US" dirty="0">
                <a:solidFill>
                  <a:srgbClr val="FB9900"/>
                </a:solidFill>
                <a:latin typeface="Optima" panose="02000503060000020004" pitchFamily="2" charset="0"/>
              </a:rPr>
              <a:t>From Tokyo</a:t>
            </a:r>
          </a:p>
        </p:txBody>
      </p:sp>
      <p:sp>
        <p:nvSpPr>
          <p:cNvPr id="9" name="TextBox 8">
            <a:extLst>
              <a:ext uri="{FF2B5EF4-FFF2-40B4-BE49-F238E27FC236}">
                <a16:creationId xmlns:a16="http://schemas.microsoft.com/office/drawing/2014/main" id="{B2444FE7-E4DC-B5D8-54B3-88DA891D1BC9}"/>
              </a:ext>
            </a:extLst>
          </p:cNvPr>
          <p:cNvSpPr txBox="1"/>
          <p:nvPr/>
        </p:nvSpPr>
        <p:spPr>
          <a:xfrm>
            <a:off x="7609092" y="4143830"/>
            <a:ext cx="1211626" cy="584775"/>
          </a:xfrm>
          <a:prstGeom prst="rect">
            <a:avLst/>
          </a:prstGeom>
          <a:solidFill>
            <a:schemeClr val="bg1"/>
          </a:solidFill>
        </p:spPr>
        <p:txBody>
          <a:bodyPr wrap="square" rtlCol="0">
            <a:spAutoFit/>
          </a:bodyPr>
          <a:lstStyle/>
          <a:p>
            <a:r>
              <a:rPr lang="en-US" sz="1600" dirty="0">
                <a:solidFill>
                  <a:srgbClr val="F93201"/>
                </a:solidFill>
                <a:latin typeface="Optima" panose="02000503060000020004" pitchFamily="2" charset="0"/>
              </a:rPr>
              <a:t>From </a:t>
            </a:r>
            <a:r>
              <a:rPr lang="en-US" sz="1600" dirty="0" err="1">
                <a:solidFill>
                  <a:srgbClr val="F93201"/>
                </a:solidFill>
                <a:latin typeface="Optima" panose="02000503060000020004" pitchFamily="2" charset="0"/>
              </a:rPr>
              <a:t>Seto</a:t>
            </a:r>
            <a:r>
              <a:rPr lang="en-US" sz="1600" dirty="0">
                <a:solidFill>
                  <a:srgbClr val="F93201"/>
                </a:solidFill>
                <a:latin typeface="Optima" panose="02000503060000020004" pitchFamily="2" charset="0"/>
              </a:rPr>
              <a:t> Inland Sea</a:t>
            </a:r>
          </a:p>
        </p:txBody>
      </p:sp>
    </p:spTree>
    <p:extLst>
      <p:ext uri="{BB962C8B-B14F-4D97-AF65-F5344CB8AC3E}">
        <p14:creationId xmlns:p14="http://schemas.microsoft.com/office/powerpoint/2010/main" val="2379503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72AC1-46E8-7755-B9B0-613523E8B6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98FB89-B01C-626F-70E3-A4858C724BA6}"/>
              </a:ext>
            </a:extLst>
          </p:cNvPr>
          <p:cNvSpPr>
            <a:spLocks noGrp="1"/>
          </p:cNvSpPr>
          <p:nvPr>
            <p:ph idx="1"/>
          </p:nvPr>
        </p:nvSpPr>
        <p:spPr/>
        <p:txBody>
          <a:bodyPr>
            <a:normAutofit fontScale="92500" lnSpcReduction="10000"/>
          </a:bodyPr>
          <a:lstStyle/>
          <a:p>
            <a:r>
              <a:rPr lang="en-US" dirty="0"/>
              <a:t>Biological invasions are a major driver of ecosystem degradation. The number of invasive alien species is increasing rapidly with no evidence that either the rate of species introduction or the emergence of new invasive species is slowing down. </a:t>
            </a:r>
            <a:r>
              <a:rPr lang="en-US" dirty="0" err="1"/>
              <a:t>Pyšek</a:t>
            </a:r>
            <a:r>
              <a:rPr lang="en-US" dirty="0"/>
              <a:t> et al 2020 Biological Review</a:t>
            </a:r>
          </a:p>
          <a:p>
            <a:r>
              <a:rPr lang="en-US" dirty="0"/>
              <a:t>One  critical  piece  of  the  puzzle  in  the  understanding of  biological  invasions  is  an  understanding  of  the  his- tory  of  the  invasion  process,  including  the geographical pathways   followed   by   the   founders   of   the   invading populations.  Indeed,  the  genetic  variability  of  invading populations,  in  terms  of  both  molecular  and  </a:t>
            </a:r>
            <a:r>
              <a:rPr lang="en-US" dirty="0" err="1"/>
              <a:t>quantita</a:t>
            </a:r>
            <a:r>
              <a:rPr lang="en-US" dirty="0"/>
              <a:t>- </a:t>
            </a:r>
            <a:r>
              <a:rPr lang="en-US" dirty="0" err="1"/>
              <a:t>tive</a:t>
            </a:r>
            <a:r>
              <a:rPr lang="en-US" dirty="0"/>
              <a:t>  traits,  depends  on  the  history  of  their  populations of  origin  and  the  historical  and  demographical  features of  their  introduction. </a:t>
            </a:r>
            <a:r>
              <a:rPr lang="en-US" dirty="0" err="1"/>
              <a:t>Estoup</a:t>
            </a:r>
            <a:r>
              <a:rPr lang="en-US" dirty="0"/>
              <a:t> and </a:t>
            </a:r>
            <a:r>
              <a:rPr lang="en-US" dirty="0" err="1"/>
              <a:t>Guillemaud</a:t>
            </a:r>
            <a:r>
              <a:rPr lang="en-US" dirty="0"/>
              <a:t> 2010 ME.</a:t>
            </a:r>
          </a:p>
        </p:txBody>
      </p:sp>
    </p:spTree>
    <p:extLst>
      <p:ext uri="{BB962C8B-B14F-4D97-AF65-F5344CB8AC3E}">
        <p14:creationId xmlns:p14="http://schemas.microsoft.com/office/powerpoint/2010/main" val="280545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9D6CF85-6449-112E-C038-2696BB84F61F}"/>
              </a:ext>
            </a:extLst>
          </p:cNvPr>
          <p:cNvPicPr>
            <a:picLocks noChangeAspect="1"/>
          </p:cNvPicPr>
          <p:nvPr/>
        </p:nvPicPr>
        <p:blipFill>
          <a:blip r:embed="rId3"/>
          <a:stretch>
            <a:fillRect/>
          </a:stretch>
        </p:blipFill>
        <p:spPr>
          <a:xfrm>
            <a:off x="310273" y="631476"/>
            <a:ext cx="8712927" cy="3880547"/>
          </a:xfrm>
          <a:prstGeom prst="rect">
            <a:avLst/>
          </a:prstGeom>
        </p:spPr>
      </p:pic>
      <p:sp>
        <p:nvSpPr>
          <p:cNvPr id="9" name="TextBox 8">
            <a:extLst>
              <a:ext uri="{FF2B5EF4-FFF2-40B4-BE49-F238E27FC236}">
                <a16:creationId xmlns:a16="http://schemas.microsoft.com/office/drawing/2014/main" id="{B84303FD-7160-1B94-7F35-D804416368C6}"/>
              </a:ext>
            </a:extLst>
          </p:cNvPr>
          <p:cNvSpPr txBox="1"/>
          <p:nvPr/>
        </p:nvSpPr>
        <p:spPr>
          <a:xfrm>
            <a:off x="782641" y="878585"/>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-0.777; p&lt; 0.001</a:t>
            </a:r>
          </a:p>
        </p:txBody>
      </p:sp>
      <p:sp>
        <p:nvSpPr>
          <p:cNvPr id="13" name="TextBox 12">
            <a:extLst>
              <a:ext uri="{FF2B5EF4-FFF2-40B4-BE49-F238E27FC236}">
                <a16:creationId xmlns:a16="http://schemas.microsoft.com/office/drawing/2014/main" id="{FB23D458-B2D6-A61D-E39B-7FD764CC8461}"/>
              </a:ext>
            </a:extLst>
          </p:cNvPr>
          <p:cNvSpPr txBox="1"/>
          <p:nvPr/>
        </p:nvSpPr>
        <p:spPr>
          <a:xfrm>
            <a:off x="5265682" y="878585"/>
            <a:ext cx="3568045" cy="338554"/>
          </a:xfrm>
          <a:prstGeom prst="rect">
            <a:avLst/>
          </a:prstGeom>
          <a:noFill/>
        </p:spPr>
        <p:txBody>
          <a:bodyPr wrap="square" rtlCol="0">
            <a:spAutoFit/>
          </a:bodyPr>
          <a:lstStyle/>
          <a:p>
            <a:pPr algn="r"/>
            <a:r>
              <a:rPr lang="en-US" sz="1600" i="1" dirty="0">
                <a:latin typeface="Optima" panose="02000503060000020004" pitchFamily="2" charset="0"/>
                <a:cs typeface="Arial" panose="020B0604020202020204" pitchFamily="34" charset="0"/>
              </a:rPr>
              <a:t>Native: r = -0.755; p = 0.001</a:t>
            </a:r>
          </a:p>
        </p:txBody>
      </p:sp>
    </p:spTree>
    <p:extLst>
      <p:ext uri="{BB962C8B-B14F-4D97-AF65-F5344CB8AC3E}">
        <p14:creationId xmlns:p14="http://schemas.microsoft.com/office/powerpoint/2010/main" val="4219373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9F33-A86D-7862-B81F-E0E1566F1160}"/>
              </a:ext>
            </a:extLst>
          </p:cNvPr>
          <p:cNvSpPr>
            <a:spLocks noGrp="1"/>
          </p:cNvSpPr>
          <p:nvPr>
            <p:ph type="title"/>
          </p:nvPr>
        </p:nvSpPr>
        <p:spPr>
          <a:xfrm>
            <a:off x="149547" y="122003"/>
            <a:ext cx="8321214" cy="584775"/>
          </a:xfrm>
        </p:spPr>
        <p:txBody>
          <a:bodyPr>
            <a:normAutofit fontScale="90000"/>
          </a:bodyPr>
          <a:lstStyle/>
          <a:p>
            <a:r>
              <a:rPr lang="en-US" dirty="0">
                <a:latin typeface="Arial" panose="020B0604020202020204" pitchFamily="34" charset="0"/>
                <a:cs typeface="Arial" panose="020B0604020202020204" pitchFamily="34" charset="0"/>
              </a:rPr>
              <a:t>“Deliberate” ecological fitting</a:t>
            </a:r>
          </a:p>
        </p:txBody>
      </p:sp>
      <p:pic>
        <p:nvPicPr>
          <p:cNvPr id="3" name="Picture 2">
            <a:extLst>
              <a:ext uri="{FF2B5EF4-FFF2-40B4-BE49-F238E27FC236}">
                <a16:creationId xmlns:a16="http://schemas.microsoft.com/office/drawing/2014/main" id="{41EAD4F8-69A0-78AC-F830-50DB2FEE7729}"/>
              </a:ext>
            </a:extLst>
          </p:cNvPr>
          <p:cNvPicPr>
            <a:picLocks noChangeAspect="1"/>
          </p:cNvPicPr>
          <p:nvPr/>
        </p:nvPicPr>
        <p:blipFill>
          <a:blip r:embed="rId3"/>
          <a:stretch>
            <a:fillRect/>
          </a:stretch>
        </p:blipFill>
        <p:spPr>
          <a:xfrm>
            <a:off x="149547" y="792000"/>
            <a:ext cx="4281776" cy="3931177"/>
          </a:xfrm>
          <a:prstGeom prst="rect">
            <a:avLst/>
          </a:prstGeom>
          <a:ln>
            <a:solidFill>
              <a:schemeClr val="tx1"/>
            </a:solidFill>
          </a:ln>
        </p:spPr>
      </p:pic>
      <p:sp>
        <p:nvSpPr>
          <p:cNvPr id="7" name="TextBox 6">
            <a:extLst>
              <a:ext uri="{FF2B5EF4-FFF2-40B4-BE49-F238E27FC236}">
                <a16:creationId xmlns:a16="http://schemas.microsoft.com/office/drawing/2014/main" id="{A6C0FFF9-F774-1BC0-DD7C-F99E39C0D8F1}"/>
              </a:ext>
            </a:extLst>
          </p:cNvPr>
          <p:cNvSpPr txBox="1"/>
          <p:nvPr/>
        </p:nvSpPr>
        <p:spPr>
          <a:xfrm>
            <a:off x="1456140" y="963991"/>
            <a:ext cx="3568045"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Native: r = -0.777; p&lt; 0.001</a:t>
            </a:r>
          </a:p>
          <a:p>
            <a:r>
              <a:rPr lang="en-US" sz="1400" dirty="0">
                <a:latin typeface="Arial" panose="020B0604020202020204" pitchFamily="34" charset="0"/>
                <a:cs typeface="Arial" panose="020B0604020202020204" pitchFamily="34" charset="0"/>
              </a:rPr>
              <a:t>Introduced r = -0.744; p&lt; 0.001</a:t>
            </a:r>
            <a:endParaRPr lang="en-US" sz="1400" dirty="0"/>
          </a:p>
        </p:txBody>
      </p:sp>
      <p:pic>
        <p:nvPicPr>
          <p:cNvPr id="5" name="Picture 4">
            <a:extLst>
              <a:ext uri="{FF2B5EF4-FFF2-40B4-BE49-F238E27FC236}">
                <a16:creationId xmlns:a16="http://schemas.microsoft.com/office/drawing/2014/main" id="{21A99DD6-47ED-D344-1AE3-4426C82D1D75}"/>
              </a:ext>
            </a:extLst>
          </p:cNvPr>
          <p:cNvPicPr>
            <a:picLocks noChangeAspect="1"/>
          </p:cNvPicPr>
          <p:nvPr/>
        </p:nvPicPr>
        <p:blipFill>
          <a:blip r:embed="rId4"/>
          <a:stretch>
            <a:fillRect/>
          </a:stretch>
        </p:blipFill>
        <p:spPr>
          <a:xfrm>
            <a:off x="4756249" y="791999"/>
            <a:ext cx="4281776" cy="3924961"/>
          </a:xfrm>
          <a:prstGeom prst="rect">
            <a:avLst/>
          </a:prstGeom>
          <a:ln>
            <a:solidFill>
              <a:schemeClr val="tx1"/>
            </a:solidFill>
          </a:ln>
        </p:spPr>
      </p:pic>
    </p:spTree>
    <p:extLst>
      <p:ext uri="{BB962C8B-B14F-4D97-AF65-F5344CB8AC3E}">
        <p14:creationId xmlns:p14="http://schemas.microsoft.com/office/powerpoint/2010/main" val="351174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1485900" y="1200151"/>
            <a:ext cx="6172200" cy="3737370"/>
          </a:xfrm>
        </p:spPr>
        <p:txBody>
          <a:bodyPr>
            <a:normAutofit/>
          </a:bodyPr>
          <a:lstStyle/>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P</a:t>
            </a:r>
            <a:r>
              <a:rPr lang="en-US" dirty="0">
                <a:solidFill>
                  <a:schemeClr val="bg1">
                    <a:lumMod val="50000"/>
                  </a:schemeClr>
                </a:solidFill>
                <a:latin typeface="Arial" panose="020B0604020202020204" pitchFamily="34" charset="0"/>
                <a:cs typeface="Arial" panose="020B0604020202020204" pitchFamily="34" charset="0"/>
              </a:rPr>
              <a:t>opulation genetic structure of native Pacific oysters (China, Korea, Japan) </a:t>
            </a:r>
          </a:p>
          <a:p>
            <a:pPr marL="385763" indent="-385763">
              <a:buFont typeface="+mj-lt"/>
              <a:buAutoNum type="arabicPeriod"/>
            </a:pPr>
            <a:r>
              <a:rPr lang="en-US" b="0" i="0" u="none" strike="noStrike" dirty="0">
                <a:solidFill>
                  <a:schemeClr val="bg1">
                    <a:lumMod val="50000"/>
                  </a:schemeClr>
                </a:solidFill>
                <a:effectLst/>
                <a:latin typeface="Arial" panose="020B0604020202020204" pitchFamily="34" charset="0"/>
                <a:cs typeface="Arial" panose="020B0604020202020204" pitchFamily="34" charset="0"/>
              </a:rPr>
              <a:t>The invasion history of </a:t>
            </a:r>
            <a:r>
              <a:rPr lang="en-US" dirty="0">
                <a:solidFill>
                  <a:schemeClr val="bg1">
                    <a:lumMod val="50000"/>
                  </a:schemeClr>
                </a:solidFill>
                <a:latin typeface="Arial" panose="020B0604020202020204" pitchFamily="34" charset="0"/>
                <a:cs typeface="Arial" panose="020B0604020202020204" pitchFamily="34" charset="0"/>
              </a:rPr>
              <a:t>non-native populations </a:t>
            </a:r>
            <a:r>
              <a:rPr lang="en-US" b="0" i="0" u="none" strike="noStrike" dirty="0">
                <a:solidFill>
                  <a:schemeClr val="bg1">
                    <a:lumMod val="50000"/>
                  </a:schemeClr>
                </a:solidFill>
                <a:effectLst/>
                <a:latin typeface="Arial" panose="020B0604020202020204" pitchFamily="34" charset="0"/>
                <a:cs typeface="Arial" panose="020B0604020202020204" pitchFamily="34" charset="0"/>
              </a:rPr>
              <a:t>(USA, Europe, NZ, South America)</a:t>
            </a:r>
          </a:p>
          <a:p>
            <a:pPr marL="385763" indent="-385763">
              <a:buFont typeface="+mj-lt"/>
              <a:buAutoNum type="arabicPeriod"/>
            </a:pPr>
            <a:r>
              <a:rPr lang="en-US" b="0" i="0" u="none" strike="noStrike" dirty="0">
                <a:effectLst/>
                <a:latin typeface="Arial" panose="020B0604020202020204" pitchFamily="34" charset="0"/>
                <a:cs typeface="Arial" panose="020B0604020202020204" pitchFamily="34" charset="0"/>
              </a:rPr>
              <a:t>Signatures of </a:t>
            </a:r>
            <a:r>
              <a:rPr lang="en-US" dirty="0">
                <a:latin typeface="Arial" panose="020B0604020202020204" pitchFamily="34" charset="0"/>
                <a:cs typeface="Arial" panose="020B0604020202020204" pitchFamily="34" charset="0"/>
              </a:rPr>
              <a:t>Pacific oysters on putatively co-introduced species (algae and invertebrates)</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1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AE6746-6258-42DF-E1A4-70CE5ED68F3B}"/>
              </a:ext>
            </a:extLst>
          </p:cNvPr>
          <p:cNvPicPr>
            <a:picLocks noChangeAspect="1"/>
          </p:cNvPicPr>
          <p:nvPr/>
        </p:nvPicPr>
        <p:blipFill>
          <a:blip r:embed="rId2"/>
          <a:stretch>
            <a:fillRect/>
          </a:stretch>
        </p:blipFill>
        <p:spPr>
          <a:xfrm>
            <a:off x="442496" y="1152233"/>
            <a:ext cx="4129504" cy="2839033"/>
          </a:xfrm>
          <a:prstGeom prst="rect">
            <a:avLst/>
          </a:prstGeom>
        </p:spPr>
      </p:pic>
      <p:pic>
        <p:nvPicPr>
          <p:cNvPr id="4" name="Picture 3">
            <a:extLst>
              <a:ext uri="{FF2B5EF4-FFF2-40B4-BE49-F238E27FC236}">
                <a16:creationId xmlns:a16="http://schemas.microsoft.com/office/drawing/2014/main" id="{ADE50354-3F27-9987-4E5D-23CA26A728BE}"/>
              </a:ext>
            </a:extLst>
          </p:cNvPr>
          <p:cNvPicPr>
            <a:picLocks noChangeAspect="1"/>
          </p:cNvPicPr>
          <p:nvPr/>
        </p:nvPicPr>
        <p:blipFill>
          <a:blip r:embed="rId3"/>
          <a:stretch>
            <a:fillRect/>
          </a:stretch>
        </p:blipFill>
        <p:spPr>
          <a:xfrm>
            <a:off x="4210757" y="0"/>
            <a:ext cx="5251692" cy="5251692"/>
          </a:xfrm>
          <a:prstGeom prst="rect">
            <a:avLst/>
          </a:prstGeom>
        </p:spPr>
      </p:pic>
      <p:sp>
        <p:nvSpPr>
          <p:cNvPr id="6" name="TextBox 5">
            <a:extLst>
              <a:ext uri="{FF2B5EF4-FFF2-40B4-BE49-F238E27FC236}">
                <a16:creationId xmlns:a16="http://schemas.microsoft.com/office/drawing/2014/main" id="{D1CE6101-2980-DBFC-A5E6-63586333DB32}"/>
              </a:ext>
            </a:extLst>
          </p:cNvPr>
          <p:cNvSpPr txBox="1"/>
          <p:nvPr/>
        </p:nvSpPr>
        <p:spPr>
          <a:xfrm>
            <a:off x="261257" y="130629"/>
            <a:ext cx="6695294" cy="369332"/>
          </a:xfrm>
          <a:prstGeom prst="rect">
            <a:avLst/>
          </a:prstGeom>
          <a:noFill/>
        </p:spPr>
        <p:txBody>
          <a:bodyPr wrap="none" rtlCol="0">
            <a:spAutoFit/>
          </a:bodyPr>
          <a:lstStyle/>
          <a:p>
            <a:r>
              <a:rPr lang="en-US" dirty="0"/>
              <a:t>HOW DO WE RECONCILE THE SOUTHERN CALIFORNIA RESULT??????</a:t>
            </a:r>
          </a:p>
        </p:txBody>
      </p:sp>
    </p:spTree>
    <p:extLst>
      <p:ext uri="{BB962C8B-B14F-4D97-AF65-F5344CB8AC3E}">
        <p14:creationId xmlns:p14="http://schemas.microsoft.com/office/powerpoint/2010/main" val="2378399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4E42D5-1D9A-EA88-478B-1121E02545F8}"/>
              </a:ext>
            </a:extLst>
          </p:cNvPr>
          <p:cNvPicPr>
            <a:picLocks noChangeAspect="1"/>
          </p:cNvPicPr>
          <p:nvPr/>
        </p:nvPicPr>
        <p:blipFill>
          <a:blip r:embed="rId2"/>
          <a:stretch>
            <a:fillRect/>
          </a:stretch>
        </p:blipFill>
        <p:spPr>
          <a:xfrm>
            <a:off x="995660" y="0"/>
            <a:ext cx="7152680" cy="5143500"/>
          </a:xfrm>
          <a:prstGeom prst="rect">
            <a:avLst/>
          </a:prstGeom>
        </p:spPr>
      </p:pic>
    </p:spTree>
    <p:extLst>
      <p:ext uri="{BB962C8B-B14F-4D97-AF65-F5344CB8AC3E}">
        <p14:creationId xmlns:p14="http://schemas.microsoft.com/office/powerpoint/2010/main" val="2596248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2095052" y="1335086"/>
            <a:ext cx="6246305" cy="2139553"/>
          </a:xfrm>
        </p:spPr>
        <p:txBody>
          <a:bodyPr>
            <a:noAutofit/>
          </a:bodyPr>
          <a:lstStyle/>
          <a:p>
            <a:r>
              <a:rPr lang="en-US" sz="3200" i="1" dirty="0"/>
              <a:t>The greatest agency of all that spreads marine animals to new quarters of the world must be the business of oyster culture, a very ancient and world-wide craft. </a:t>
            </a:r>
            <a:br>
              <a:rPr lang="en-US" sz="3200" i="1" dirty="0"/>
            </a:br>
            <a:r>
              <a:rPr lang="en-US" sz="3200" dirty="0"/>
              <a:t>– Charles Elton (1958)</a:t>
            </a:r>
          </a:p>
        </p:txBody>
      </p:sp>
    </p:spTree>
    <p:extLst>
      <p:ext uri="{BB962C8B-B14F-4D97-AF65-F5344CB8AC3E}">
        <p14:creationId xmlns:p14="http://schemas.microsoft.com/office/powerpoint/2010/main" val="2000185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8897A2-F231-470B-D314-DAE95089BE9B}"/>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526421E7-6C9F-957A-BDBF-B935E8B27DA1}"/>
              </a:ext>
            </a:extLst>
          </p:cNvPr>
          <p:cNvSpPr txBox="1"/>
          <p:nvPr/>
        </p:nvSpPr>
        <p:spPr>
          <a:xfrm>
            <a:off x="783020" y="358974"/>
            <a:ext cx="5586248" cy="923330"/>
          </a:xfrm>
          <a:prstGeom prst="rect">
            <a:avLst/>
          </a:prstGeom>
          <a:noFill/>
        </p:spPr>
        <p:txBody>
          <a:bodyPr wrap="square">
            <a:spAutoFit/>
          </a:bodyPr>
          <a:lstStyle/>
          <a:p>
            <a:r>
              <a:rPr lang="en-US" sz="1800" dirty="0" err="1">
                <a:effectLst/>
                <a:latin typeface="Lato" panose="020F0502020204030204" pitchFamily="34" charset="0"/>
              </a:rPr>
              <a:t>Bonnot</a:t>
            </a:r>
            <a:r>
              <a:rPr lang="en-US" sz="1800" dirty="0">
                <a:effectLst/>
                <a:latin typeface="Lato" panose="020F0502020204030204" pitchFamily="34" charset="0"/>
              </a:rPr>
              <a:t> (1935) documented the occurrence of invasive mollusks with imported Japanese oyster shipments to North American estuaries. </a:t>
            </a:r>
            <a:endParaRPr lang="en-US" dirty="0"/>
          </a:p>
        </p:txBody>
      </p:sp>
      <p:sp>
        <p:nvSpPr>
          <p:cNvPr id="7" name="TextBox 6">
            <a:extLst>
              <a:ext uri="{FF2B5EF4-FFF2-40B4-BE49-F238E27FC236}">
                <a16:creationId xmlns:a16="http://schemas.microsoft.com/office/drawing/2014/main" id="{E26F2E10-A136-56C8-0AF9-A231B8833BAE}"/>
              </a:ext>
            </a:extLst>
          </p:cNvPr>
          <p:cNvSpPr txBox="1"/>
          <p:nvPr/>
        </p:nvSpPr>
        <p:spPr>
          <a:xfrm>
            <a:off x="446689" y="1594632"/>
            <a:ext cx="4572000" cy="1754326"/>
          </a:xfrm>
          <a:prstGeom prst="rect">
            <a:avLst/>
          </a:prstGeom>
          <a:noFill/>
        </p:spPr>
        <p:txBody>
          <a:bodyPr wrap="square">
            <a:spAutoFit/>
          </a:bodyPr>
          <a:lstStyle/>
          <a:p>
            <a:r>
              <a:rPr lang="en-US" sz="1800" dirty="0">
                <a:effectLst/>
                <a:latin typeface="Lato" panose="020F0502020204030203" pitchFamily="34" charset="0"/>
              </a:rPr>
              <a:t>“Because this area historically served as the principal source for oyster exports worldwide, we suggest that oysters were the key vector for the </a:t>
            </a:r>
            <a:r>
              <a:rPr lang="en-US" sz="1800" i="1" dirty="0">
                <a:effectLst/>
                <a:latin typeface="Lato" panose="020F0502020204030203" pitchFamily="34" charset="0"/>
              </a:rPr>
              <a:t>G. </a:t>
            </a:r>
            <a:r>
              <a:rPr lang="en-US" sz="1800" i="1" dirty="0" err="1">
                <a:effectLst/>
                <a:latin typeface="Lato" panose="020F0502020204030203" pitchFamily="34" charset="0"/>
              </a:rPr>
              <a:t>vermiculophylla</a:t>
            </a:r>
            <a:r>
              <a:rPr lang="en-US" sz="1800" i="1" dirty="0">
                <a:effectLst/>
                <a:latin typeface="Lato" panose="020F0502020204030203" pitchFamily="34" charset="0"/>
              </a:rPr>
              <a:t> </a:t>
            </a:r>
            <a:r>
              <a:rPr lang="en-US" sz="1800" dirty="0">
                <a:effectLst/>
                <a:latin typeface="Lato" panose="020F0502020204030203" pitchFamily="34" charset="0"/>
              </a:rPr>
              <a:t>invasion. “ Krueger-Hadfield et al 2017 Ecol</a:t>
            </a:r>
            <a:r>
              <a:rPr lang="en-US" dirty="0">
                <a:latin typeface="Lato" panose="020F0502020204030203" pitchFamily="34" charset="0"/>
              </a:rPr>
              <a:t>ogy and Evolution</a:t>
            </a:r>
            <a:endParaRPr lang="en-US" dirty="0"/>
          </a:p>
        </p:txBody>
      </p:sp>
      <p:sp>
        <p:nvSpPr>
          <p:cNvPr id="9" name="TextBox 8">
            <a:extLst>
              <a:ext uri="{FF2B5EF4-FFF2-40B4-BE49-F238E27FC236}">
                <a16:creationId xmlns:a16="http://schemas.microsoft.com/office/drawing/2014/main" id="{73292057-8896-D38D-4B4F-67BA147EAAEF}"/>
              </a:ext>
            </a:extLst>
          </p:cNvPr>
          <p:cNvSpPr txBox="1"/>
          <p:nvPr/>
        </p:nvSpPr>
        <p:spPr>
          <a:xfrm>
            <a:off x="783020" y="3861196"/>
            <a:ext cx="4572000" cy="923330"/>
          </a:xfrm>
          <a:prstGeom prst="rect">
            <a:avLst/>
          </a:prstGeom>
          <a:noFill/>
        </p:spPr>
        <p:txBody>
          <a:bodyPr wrap="square">
            <a:spAutoFit/>
          </a:bodyPr>
          <a:lstStyle/>
          <a:p>
            <a:r>
              <a:rPr lang="en-US" sz="1800" dirty="0">
                <a:effectLst/>
                <a:latin typeface="Code2000"/>
              </a:rPr>
              <a:t>“The source region historically provided seed oysters (Crassostrea gigas) for aquaculture in North America” Miura et al. 2001 PNAS</a:t>
            </a:r>
            <a:endParaRPr lang="en-US" dirty="0"/>
          </a:p>
        </p:txBody>
      </p:sp>
      <p:sp>
        <p:nvSpPr>
          <p:cNvPr id="11" name="TextBox 10">
            <a:extLst>
              <a:ext uri="{FF2B5EF4-FFF2-40B4-BE49-F238E27FC236}">
                <a16:creationId xmlns:a16="http://schemas.microsoft.com/office/drawing/2014/main" id="{47D03E49-EBE3-F778-BE31-ECFA3EDA33C9}"/>
              </a:ext>
            </a:extLst>
          </p:cNvPr>
          <p:cNvSpPr txBox="1"/>
          <p:nvPr/>
        </p:nvSpPr>
        <p:spPr>
          <a:xfrm>
            <a:off x="5355020" y="1282304"/>
            <a:ext cx="3426373" cy="3600986"/>
          </a:xfrm>
          <a:prstGeom prst="rect">
            <a:avLst/>
          </a:prstGeom>
          <a:noFill/>
        </p:spPr>
        <p:txBody>
          <a:bodyPr wrap="square">
            <a:spAutoFit/>
          </a:bodyPr>
          <a:lstStyle/>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From ad hoc reviewers of K-H 2017 at Mol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Ecol</a:t>
            </a:r>
            <a:endPar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Furthermore, their claims to identify the vector (C. gigas) remains purely speculative - this would be confirmed by congruent patterns of genetic diversity of both C. gigas and G. </a:t>
            </a:r>
            <a:r>
              <a:rPr lang="en-US" sz="1200" dirty="0" err="1">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vermiculophylla</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in their native and introduced ranges.</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solidFill>
                  <a:srgbClr val="191919"/>
                </a:solidFill>
                <a:effectLst/>
                <a:latin typeface="Times New Roman" panose="02020603050405020304" pitchFamily="18" charset="0"/>
                <a:ea typeface="Calibri" panose="020F0502020204030204" pitchFamily="34" charset="0"/>
              </a:rPr>
              <a:t>"... our results support anecdotal evidence that oysters were the key vector for the G. </a:t>
            </a:r>
            <a:r>
              <a:rPr lang="en-US" sz="1200" dirty="0" err="1">
                <a:solidFill>
                  <a:srgbClr val="191919"/>
                </a:solidFill>
                <a:effectLst/>
                <a:latin typeface="Times New Roman" panose="02020603050405020304" pitchFamily="18" charset="0"/>
                <a:ea typeface="Calibri" panose="020F0502020204030204" pitchFamily="34" charset="0"/>
              </a:rPr>
              <a:t>vermiculophylla</a:t>
            </a:r>
            <a:r>
              <a:rPr lang="en-US" sz="1200" dirty="0">
                <a:solidFill>
                  <a:srgbClr val="191919"/>
                </a:solidFill>
                <a:effectLst/>
                <a:latin typeface="Times New Roman" panose="02020603050405020304" pitchFamily="18" charset="0"/>
                <a:ea typeface="Calibri" panose="020F0502020204030204" pitchFamily="34" charset="0"/>
              </a:rPr>
              <a:t> invasion."  Congruent patterns of genetic diversity across the two species would have clarified this - as it is, there is only "arm-waving".</a:t>
            </a:r>
            <a:r>
              <a:rPr lang="en-US" sz="1200" dirty="0">
                <a:effectLst/>
              </a:rPr>
              <a:t> </a:t>
            </a:r>
            <a:r>
              <a:rPr lang="en-US" sz="1200" dirty="0">
                <a:solidFill>
                  <a:srgbClr val="191919"/>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endParaRPr lang="en-US" sz="1200" dirty="0">
              <a:solidFill>
                <a:srgbClr val="191919"/>
              </a:solidFill>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in all, there is not conclusive evidence in the manuscript to convince the reader about the role of C. gigas as a vector beside the coincidental presence in the northern hemisphere. A comparison between the genetic structure of the vector and of the alga could have been attempted.</a:t>
            </a:r>
          </a:p>
        </p:txBody>
      </p:sp>
    </p:spTree>
    <p:extLst>
      <p:ext uri="{BB962C8B-B14F-4D97-AF65-F5344CB8AC3E}">
        <p14:creationId xmlns:p14="http://schemas.microsoft.com/office/powerpoint/2010/main" val="810890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87C61D-8711-CD08-4967-FB20EA64C207}"/>
              </a:ext>
            </a:extLst>
          </p:cNvPr>
          <p:cNvPicPr>
            <a:picLocks noChangeAspect="1"/>
          </p:cNvPicPr>
          <p:nvPr/>
        </p:nvPicPr>
        <p:blipFill rotWithShape="1">
          <a:blip r:embed="rId2"/>
          <a:srcRect l="3631" t="4071" r="69611" b="66277"/>
          <a:stretch/>
        </p:blipFill>
        <p:spPr>
          <a:xfrm>
            <a:off x="0" y="898964"/>
            <a:ext cx="3252190" cy="3603866"/>
          </a:xfrm>
          <a:prstGeom prst="rect">
            <a:avLst/>
          </a:prstGeom>
        </p:spPr>
      </p:pic>
      <p:pic>
        <p:nvPicPr>
          <p:cNvPr id="8" name="Picture 7">
            <a:extLst>
              <a:ext uri="{FF2B5EF4-FFF2-40B4-BE49-F238E27FC236}">
                <a16:creationId xmlns:a16="http://schemas.microsoft.com/office/drawing/2014/main" id="{1DDBAF29-6063-F346-58E0-87CB2552FD5D}"/>
              </a:ext>
            </a:extLst>
          </p:cNvPr>
          <p:cNvPicPr>
            <a:picLocks noChangeAspect="1"/>
          </p:cNvPicPr>
          <p:nvPr/>
        </p:nvPicPr>
        <p:blipFill rotWithShape="1">
          <a:blip r:embed="rId3"/>
          <a:srcRect t="3288" r="69427" b="67183"/>
          <a:stretch/>
        </p:blipFill>
        <p:spPr>
          <a:xfrm>
            <a:off x="2573517" y="997796"/>
            <a:ext cx="3526606" cy="3406202"/>
          </a:xfrm>
          <a:prstGeom prst="rect">
            <a:avLst/>
          </a:prstGeom>
        </p:spPr>
      </p:pic>
      <p:sp>
        <p:nvSpPr>
          <p:cNvPr id="9" name="TextBox 8">
            <a:extLst>
              <a:ext uri="{FF2B5EF4-FFF2-40B4-BE49-F238E27FC236}">
                <a16:creationId xmlns:a16="http://schemas.microsoft.com/office/drawing/2014/main" id="{76661EDA-A88A-6703-0939-662C5EE93B23}"/>
              </a:ext>
            </a:extLst>
          </p:cNvPr>
          <p:cNvSpPr txBox="1"/>
          <p:nvPr/>
        </p:nvSpPr>
        <p:spPr>
          <a:xfrm>
            <a:off x="622759" y="203217"/>
            <a:ext cx="4675105" cy="646331"/>
          </a:xfrm>
          <a:prstGeom prst="rect">
            <a:avLst/>
          </a:prstGeom>
          <a:noFill/>
        </p:spPr>
        <p:txBody>
          <a:bodyPr wrap="square" rtlCol="0">
            <a:spAutoFit/>
          </a:bodyPr>
          <a:lstStyle/>
          <a:p>
            <a:r>
              <a:rPr lang="en-US" dirty="0"/>
              <a:t>Pacific oysters from Europe and Canada, Washington state came from northern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11" name="Picture 10">
            <a:extLst>
              <a:ext uri="{FF2B5EF4-FFF2-40B4-BE49-F238E27FC236}">
                <a16:creationId xmlns:a16="http://schemas.microsoft.com/office/drawing/2014/main" id="{4E593175-064B-8BEC-E3EF-D432ADAF103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142193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558470F-069D-9AFA-3C10-E7C9A1965D77}"/>
              </a:ext>
            </a:extLst>
          </p:cNvPr>
          <p:cNvPicPr>
            <a:picLocks noChangeAspect="1"/>
          </p:cNvPicPr>
          <p:nvPr/>
        </p:nvPicPr>
        <p:blipFill>
          <a:blip r:embed="rId2"/>
          <a:stretch>
            <a:fillRect/>
          </a:stretch>
        </p:blipFill>
        <p:spPr>
          <a:xfrm>
            <a:off x="161690" y="0"/>
            <a:ext cx="4050655" cy="5143500"/>
          </a:xfrm>
          <a:prstGeom prst="rect">
            <a:avLst/>
          </a:prstGeom>
        </p:spPr>
      </p:pic>
      <p:pic>
        <p:nvPicPr>
          <p:cNvPr id="11" name="Picture 10">
            <a:extLst>
              <a:ext uri="{FF2B5EF4-FFF2-40B4-BE49-F238E27FC236}">
                <a16:creationId xmlns:a16="http://schemas.microsoft.com/office/drawing/2014/main" id="{49E54783-2DCE-87F1-61B3-9DF4EE2C0F1B}"/>
              </a:ext>
            </a:extLst>
          </p:cNvPr>
          <p:cNvPicPr>
            <a:picLocks noChangeAspect="1"/>
          </p:cNvPicPr>
          <p:nvPr/>
        </p:nvPicPr>
        <p:blipFill>
          <a:blip r:embed="rId3"/>
          <a:stretch>
            <a:fillRect/>
          </a:stretch>
        </p:blipFill>
        <p:spPr>
          <a:xfrm>
            <a:off x="4358719" y="179109"/>
            <a:ext cx="4785281" cy="4785281"/>
          </a:xfrm>
          <a:prstGeom prst="rect">
            <a:avLst/>
          </a:prstGeom>
        </p:spPr>
      </p:pic>
    </p:spTree>
    <p:extLst>
      <p:ext uri="{BB962C8B-B14F-4D97-AF65-F5344CB8AC3E}">
        <p14:creationId xmlns:p14="http://schemas.microsoft.com/office/powerpoint/2010/main" val="2427815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661EDA-A88A-6703-0939-662C5EE93B23}"/>
              </a:ext>
            </a:extLst>
          </p:cNvPr>
          <p:cNvSpPr txBox="1"/>
          <p:nvPr/>
        </p:nvSpPr>
        <p:spPr>
          <a:xfrm>
            <a:off x="154810" y="262648"/>
            <a:ext cx="2610635" cy="923330"/>
          </a:xfrm>
          <a:prstGeom prst="rect">
            <a:avLst/>
          </a:prstGeom>
          <a:noFill/>
        </p:spPr>
        <p:txBody>
          <a:bodyPr wrap="square" rtlCol="0">
            <a:spAutoFit/>
          </a:bodyPr>
          <a:lstStyle/>
          <a:p>
            <a:pPr algn="ctr"/>
            <a:r>
              <a:rPr lang="en-US" dirty="0"/>
              <a:t>Pacific oysters from New Zealand came from southern Japan</a:t>
            </a:r>
          </a:p>
        </p:txBody>
      </p:sp>
      <p:sp>
        <p:nvSpPr>
          <p:cNvPr id="10" name="TextBox 9">
            <a:extLst>
              <a:ext uri="{FF2B5EF4-FFF2-40B4-BE49-F238E27FC236}">
                <a16:creationId xmlns:a16="http://schemas.microsoft.com/office/drawing/2014/main" id="{95C33BD3-AE87-1D35-D794-17B5D1539BCE}"/>
              </a:ext>
            </a:extLst>
          </p:cNvPr>
          <p:cNvSpPr txBox="1"/>
          <p:nvPr/>
        </p:nvSpPr>
        <p:spPr>
          <a:xfrm>
            <a:off x="3120272" y="4675695"/>
            <a:ext cx="3109569" cy="369332"/>
          </a:xfrm>
          <a:prstGeom prst="rect">
            <a:avLst/>
          </a:prstGeom>
          <a:noFill/>
        </p:spPr>
        <p:txBody>
          <a:bodyPr wrap="none" rtlCol="0">
            <a:spAutoFit/>
          </a:bodyPr>
          <a:lstStyle/>
          <a:p>
            <a:r>
              <a:rPr lang="en-US" dirty="0" err="1"/>
              <a:t>Circlize</a:t>
            </a:r>
            <a:r>
              <a:rPr lang="en-US" dirty="0"/>
              <a:t> plots; Machine learning</a:t>
            </a:r>
          </a:p>
        </p:txBody>
      </p:sp>
      <p:pic>
        <p:nvPicPr>
          <p:cNvPr id="3" name="Picture 2">
            <a:extLst>
              <a:ext uri="{FF2B5EF4-FFF2-40B4-BE49-F238E27FC236}">
                <a16:creationId xmlns:a16="http://schemas.microsoft.com/office/drawing/2014/main" id="{58CE396A-63BF-A8F8-B4AD-B863F1C05A96}"/>
              </a:ext>
            </a:extLst>
          </p:cNvPr>
          <p:cNvPicPr>
            <a:picLocks noChangeAspect="1"/>
          </p:cNvPicPr>
          <p:nvPr/>
        </p:nvPicPr>
        <p:blipFill rotWithShape="1">
          <a:blip r:embed="rId2"/>
          <a:srcRect t="4765" r="68144" b="62978"/>
          <a:stretch/>
        </p:blipFill>
        <p:spPr>
          <a:xfrm>
            <a:off x="-200015" y="1313621"/>
            <a:ext cx="3320287" cy="3362074"/>
          </a:xfrm>
          <a:prstGeom prst="rect">
            <a:avLst/>
          </a:prstGeom>
        </p:spPr>
      </p:pic>
      <p:pic>
        <p:nvPicPr>
          <p:cNvPr id="6" name="Picture 5">
            <a:extLst>
              <a:ext uri="{FF2B5EF4-FFF2-40B4-BE49-F238E27FC236}">
                <a16:creationId xmlns:a16="http://schemas.microsoft.com/office/drawing/2014/main" id="{0A4DFC8B-5468-B027-E8F0-0434D00F802C}"/>
              </a:ext>
            </a:extLst>
          </p:cNvPr>
          <p:cNvPicPr>
            <a:picLocks noChangeAspect="1"/>
          </p:cNvPicPr>
          <p:nvPr/>
        </p:nvPicPr>
        <p:blipFill rotWithShape="1">
          <a:blip r:embed="rId3"/>
          <a:srcRect t="4215" r="68877" b="66278"/>
          <a:stretch/>
        </p:blipFill>
        <p:spPr>
          <a:xfrm>
            <a:off x="2492612" y="1313621"/>
            <a:ext cx="3215628" cy="3048753"/>
          </a:xfrm>
          <a:prstGeom prst="rect">
            <a:avLst/>
          </a:prstGeom>
        </p:spPr>
      </p:pic>
      <p:sp>
        <p:nvSpPr>
          <p:cNvPr id="7" name="TextBox 6">
            <a:extLst>
              <a:ext uri="{FF2B5EF4-FFF2-40B4-BE49-F238E27FC236}">
                <a16:creationId xmlns:a16="http://schemas.microsoft.com/office/drawing/2014/main" id="{B90125D4-B077-014D-423F-74A009993C49}"/>
              </a:ext>
            </a:extLst>
          </p:cNvPr>
          <p:cNvSpPr txBox="1"/>
          <p:nvPr/>
        </p:nvSpPr>
        <p:spPr>
          <a:xfrm>
            <a:off x="2794560" y="124148"/>
            <a:ext cx="2742425" cy="1200329"/>
          </a:xfrm>
          <a:prstGeom prst="rect">
            <a:avLst/>
          </a:prstGeom>
          <a:noFill/>
        </p:spPr>
        <p:txBody>
          <a:bodyPr wrap="square" rtlCol="0">
            <a:spAutoFit/>
          </a:bodyPr>
          <a:lstStyle/>
          <a:p>
            <a:pPr algn="ctr"/>
            <a:r>
              <a:rPr lang="en-US" dirty="0"/>
              <a:t>Pacific oysters from southern California are a mix of northern and southern Japan</a:t>
            </a:r>
          </a:p>
        </p:txBody>
      </p:sp>
      <p:pic>
        <p:nvPicPr>
          <p:cNvPr id="11" name="Picture 10">
            <a:extLst>
              <a:ext uri="{FF2B5EF4-FFF2-40B4-BE49-F238E27FC236}">
                <a16:creationId xmlns:a16="http://schemas.microsoft.com/office/drawing/2014/main" id="{B1B45EFC-78F5-4988-6D51-20739A84852C}"/>
              </a:ext>
            </a:extLst>
          </p:cNvPr>
          <p:cNvPicPr>
            <a:picLocks noChangeAspect="1"/>
          </p:cNvPicPr>
          <p:nvPr/>
        </p:nvPicPr>
        <p:blipFill>
          <a:blip r:embed="rId4"/>
          <a:stretch>
            <a:fillRect/>
          </a:stretch>
        </p:blipFill>
        <p:spPr>
          <a:xfrm>
            <a:off x="5891812" y="1202096"/>
            <a:ext cx="3076285" cy="2739307"/>
          </a:xfrm>
          <a:prstGeom prst="rect">
            <a:avLst/>
          </a:prstGeom>
        </p:spPr>
      </p:pic>
    </p:spTree>
    <p:extLst>
      <p:ext uri="{BB962C8B-B14F-4D97-AF65-F5344CB8AC3E}">
        <p14:creationId xmlns:p14="http://schemas.microsoft.com/office/powerpoint/2010/main" val="1396322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7C40-9B4B-96C9-B3BD-92F0E62CAD13}"/>
              </a:ext>
            </a:extLst>
          </p:cNvPr>
          <p:cNvSpPr>
            <a:spLocks noGrp="1"/>
          </p:cNvSpPr>
          <p:nvPr>
            <p:ph type="title"/>
          </p:nvPr>
        </p:nvSpPr>
        <p:spPr/>
        <p:txBody>
          <a:bodyPr>
            <a:normAutofit fontScale="90000"/>
          </a:bodyPr>
          <a:lstStyle/>
          <a:p>
            <a:r>
              <a:rPr lang="en-US" i="1" dirty="0">
                <a:latin typeface="Optima" panose="02000503060000020004" pitchFamily="2" charset="0"/>
              </a:rPr>
              <a:t>The utility of identifying vectors and the sources of invasive species </a:t>
            </a:r>
          </a:p>
        </p:txBody>
      </p:sp>
      <p:sp>
        <p:nvSpPr>
          <p:cNvPr id="3" name="Content Placeholder 2">
            <a:extLst>
              <a:ext uri="{FF2B5EF4-FFF2-40B4-BE49-F238E27FC236}">
                <a16:creationId xmlns:a16="http://schemas.microsoft.com/office/drawing/2014/main" id="{1C95A641-F051-CBEB-E464-323AE3AF6B3F}"/>
              </a:ext>
            </a:extLst>
          </p:cNvPr>
          <p:cNvSpPr>
            <a:spLocks noGrp="1"/>
          </p:cNvSpPr>
          <p:nvPr>
            <p:ph idx="1"/>
          </p:nvPr>
        </p:nvSpPr>
        <p:spPr/>
        <p:txBody>
          <a:bodyPr/>
          <a:lstStyle/>
          <a:p>
            <a:r>
              <a:rPr lang="en-US" dirty="0">
                <a:latin typeface="Optima" panose="02000503060000020004" pitchFamily="2" charset="0"/>
              </a:rPr>
              <a:t>Prevent further invasions</a:t>
            </a:r>
          </a:p>
          <a:p>
            <a:r>
              <a:rPr lang="en-US" dirty="0">
                <a:latin typeface="Optima" panose="02000503060000020004" pitchFamily="2" charset="0"/>
              </a:rPr>
              <a:t>Understand how it succeed</a:t>
            </a:r>
          </a:p>
          <a:p>
            <a:r>
              <a:rPr lang="en-US" dirty="0">
                <a:latin typeface="Optima" panose="02000503060000020004" pitchFamily="2" charset="0"/>
              </a:rPr>
              <a:t>Understand its future threat (adaptive capacity)</a:t>
            </a:r>
          </a:p>
        </p:txBody>
      </p:sp>
      <p:pic>
        <p:nvPicPr>
          <p:cNvPr id="9" name="Picture 8" descr="rius.png">
            <a:extLst>
              <a:ext uri="{FF2B5EF4-FFF2-40B4-BE49-F238E27FC236}">
                <a16:creationId xmlns:a16="http://schemas.microsoft.com/office/drawing/2014/main" id="{21CD2358-6DC9-3D93-EBE8-0CBFDAC6A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9499"/>
            <a:ext cx="5712542" cy="2407381"/>
          </a:xfrm>
          <a:prstGeom prst="rect">
            <a:avLst/>
          </a:prstGeom>
        </p:spPr>
      </p:pic>
      <p:sp>
        <p:nvSpPr>
          <p:cNvPr id="10" name="TextBox 9">
            <a:extLst>
              <a:ext uri="{FF2B5EF4-FFF2-40B4-BE49-F238E27FC236}">
                <a16:creationId xmlns:a16="http://schemas.microsoft.com/office/drawing/2014/main" id="{8F85F206-E704-7ADD-925E-221A6F240868}"/>
              </a:ext>
            </a:extLst>
          </p:cNvPr>
          <p:cNvSpPr txBox="1"/>
          <p:nvPr/>
        </p:nvSpPr>
        <p:spPr>
          <a:xfrm>
            <a:off x="7227129" y="4776799"/>
            <a:ext cx="1916871" cy="300082"/>
          </a:xfrm>
          <a:prstGeom prst="rect">
            <a:avLst/>
          </a:prstGeom>
          <a:noFill/>
        </p:spPr>
        <p:txBody>
          <a:bodyPr wrap="none" rtlCol="0">
            <a:spAutoFit/>
          </a:bodyPr>
          <a:lstStyle/>
          <a:p>
            <a:r>
              <a:rPr lang="en-US" sz="1350" dirty="0" err="1"/>
              <a:t>Rius</a:t>
            </a:r>
            <a:r>
              <a:rPr lang="en-US" sz="1350" dirty="0"/>
              <a:t> et al. 2014 </a:t>
            </a:r>
            <a:r>
              <a:rPr lang="en-US" sz="1350" i="1" dirty="0"/>
              <a:t>Biol. Inv.</a:t>
            </a:r>
            <a:r>
              <a:rPr lang="en-US" sz="1350" dirty="0"/>
              <a:t> </a:t>
            </a:r>
          </a:p>
        </p:txBody>
      </p:sp>
    </p:spTree>
    <p:extLst>
      <p:ext uri="{BB962C8B-B14F-4D97-AF65-F5344CB8AC3E}">
        <p14:creationId xmlns:p14="http://schemas.microsoft.com/office/powerpoint/2010/main" val="1355082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B254EC-2B5D-D452-7EE6-D5E47264EC12}"/>
              </a:ext>
            </a:extLst>
          </p:cNvPr>
          <p:cNvPicPr>
            <a:picLocks noChangeAspect="1"/>
          </p:cNvPicPr>
          <p:nvPr/>
        </p:nvPicPr>
        <p:blipFill rotWithShape="1">
          <a:blip r:embed="rId3"/>
          <a:srcRect l="52918" t="51467"/>
          <a:stretch/>
        </p:blipFill>
        <p:spPr>
          <a:xfrm>
            <a:off x="308345" y="348791"/>
            <a:ext cx="5671957" cy="4445917"/>
          </a:xfrm>
          <a:prstGeom prst="rect">
            <a:avLst/>
          </a:prstGeom>
        </p:spPr>
      </p:pic>
      <p:pic>
        <p:nvPicPr>
          <p:cNvPr id="6" name="Picture 5">
            <a:extLst>
              <a:ext uri="{FF2B5EF4-FFF2-40B4-BE49-F238E27FC236}">
                <a16:creationId xmlns:a16="http://schemas.microsoft.com/office/drawing/2014/main" id="{4FB10361-BB9A-007A-8220-1E694C4B137A}"/>
              </a:ext>
            </a:extLst>
          </p:cNvPr>
          <p:cNvPicPr>
            <a:picLocks noChangeAspect="1"/>
          </p:cNvPicPr>
          <p:nvPr/>
        </p:nvPicPr>
        <p:blipFill>
          <a:blip r:embed="rId4"/>
          <a:stretch>
            <a:fillRect/>
          </a:stretch>
        </p:blipFill>
        <p:spPr>
          <a:xfrm>
            <a:off x="5219298" y="263948"/>
            <a:ext cx="4445917" cy="4445917"/>
          </a:xfrm>
          <a:prstGeom prst="rect">
            <a:avLst/>
          </a:prstGeom>
        </p:spPr>
      </p:pic>
    </p:spTree>
    <p:extLst>
      <p:ext uri="{BB962C8B-B14F-4D97-AF65-F5344CB8AC3E}">
        <p14:creationId xmlns:p14="http://schemas.microsoft.com/office/powerpoint/2010/main" val="3824402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692769-37BF-CD18-0B61-DF4B0FF806C3}"/>
              </a:ext>
            </a:extLst>
          </p:cNvPr>
          <p:cNvSpPr txBox="1"/>
          <p:nvPr/>
        </p:nvSpPr>
        <p:spPr>
          <a:xfrm>
            <a:off x="1524000" y="3663814"/>
            <a:ext cx="2638425" cy="830997"/>
          </a:xfrm>
          <a:prstGeom prst="rect">
            <a:avLst/>
          </a:prstGeom>
          <a:noFill/>
        </p:spPr>
        <p:txBody>
          <a:bodyPr wrap="square" rtlCol="0">
            <a:spAutoFit/>
          </a:bodyPr>
          <a:lstStyle/>
          <a:p>
            <a:r>
              <a:rPr lang="en-US" sz="2400" i="1" dirty="0" err="1">
                <a:latin typeface="Arial" panose="020B0604020202020204" pitchFamily="34" charset="0"/>
                <a:cs typeface="Arial" panose="020B0604020202020204" pitchFamily="34" charset="0"/>
              </a:rPr>
              <a:t>Battillaria</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attramentaria</a:t>
            </a:r>
            <a:endParaRPr lang="en-US" sz="2400" i="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5BA4561-2752-787A-E7AB-74E2A3248D3E}"/>
              </a:ext>
            </a:extLst>
          </p:cNvPr>
          <p:cNvSpPr txBox="1"/>
          <p:nvPr/>
        </p:nvSpPr>
        <p:spPr>
          <a:xfrm>
            <a:off x="1524001" y="4490263"/>
            <a:ext cx="1800814" cy="300082"/>
          </a:xfrm>
          <a:prstGeom prst="rect">
            <a:avLst/>
          </a:prstGeom>
          <a:noFill/>
        </p:spPr>
        <p:txBody>
          <a:bodyPr wrap="none" rtlCol="0">
            <a:spAutoFit/>
          </a:bodyPr>
          <a:lstStyle/>
          <a:p>
            <a:r>
              <a:rPr lang="en-US" sz="1350" dirty="0"/>
              <a:t>Miura et al. 2005 </a:t>
            </a:r>
            <a:r>
              <a:rPr lang="en-US" sz="1350" i="1" dirty="0"/>
              <a:t>PNAS</a:t>
            </a:r>
          </a:p>
        </p:txBody>
      </p:sp>
      <p:pic>
        <p:nvPicPr>
          <p:cNvPr id="6" name="Picture 5">
            <a:extLst>
              <a:ext uri="{FF2B5EF4-FFF2-40B4-BE49-F238E27FC236}">
                <a16:creationId xmlns:a16="http://schemas.microsoft.com/office/drawing/2014/main" id="{1E82D642-6CFE-C3A5-C717-A66AE02C3036}"/>
              </a:ext>
            </a:extLst>
          </p:cNvPr>
          <p:cNvPicPr>
            <a:picLocks noChangeAspect="1"/>
          </p:cNvPicPr>
          <p:nvPr/>
        </p:nvPicPr>
        <p:blipFill>
          <a:blip r:embed="rId2"/>
          <a:stretch>
            <a:fillRect/>
          </a:stretch>
        </p:blipFill>
        <p:spPr>
          <a:xfrm>
            <a:off x="3796838" y="3384886"/>
            <a:ext cx="2931213" cy="1365770"/>
          </a:xfrm>
          <a:prstGeom prst="rect">
            <a:avLst/>
          </a:prstGeom>
        </p:spPr>
      </p:pic>
    </p:spTree>
    <p:extLst>
      <p:ext uri="{BB962C8B-B14F-4D97-AF65-F5344CB8AC3E}">
        <p14:creationId xmlns:p14="http://schemas.microsoft.com/office/powerpoint/2010/main" val="3507902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Wappoo-small.jpg"/>
          <p:cNvPicPr>
            <a:picLocks noChangeAspect="1"/>
          </p:cNvPicPr>
          <p:nvPr/>
        </p:nvPicPr>
        <p:blipFill>
          <a:blip r:embed="rId3"/>
          <a:stretch>
            <a:fillRect/>
          </a:stretch>
        </p:blipFill>
        <p:spPr>
          <a:xfrm>
            <a:off x="0" y="0"/>
            <a:ext cx="9144000" cy="6855693"/>
          </a:xfrm>
          <a:prstGeom prst="rect">
            <a:avLst/>
          </a:prstGeom>
        </p:spPr>
      </p:pic>
      <p:sp>
        <p:nvSpPr>
          <p:cNvPr id="7" name="TextBox 6"/>
          <p:cNvSpPr txBox="1"/>
          <p:nvPr/>
        </p:nvSpPr>
        <p:spPr>
          <a:xfrm>
            <a:off x="1740515" y="4410727"/>
            <a:ext cx="5811953" cy="553998"/>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342892"/>
            <a:r>
              <a:rPr lang="en-US" sz="3000" i="1" dirty="0" err="1">
                <a:solidFill>
                  <a:prstClr val="black"/>
                </a:solidFill>
                <a:latin typeface="Arial" charset="0"/>
                <a:ea typeface="Arial" charset="0"/>
                <a:cs typeface="Arial" charset="0"/>
              </a:rPr>
              <a:t>Gracilaria</a:t>
            </a:r>
            <a:r>
              <a:rPr lang="en-US" sz="3000" i="1" dirty="0">
                <a:solidFill>
                  <a:prstClr val="black"/>
                </a:solidFill>
                <a:latin typeface="Arial" charset="0"/>
                <a:ea typeface="Arial" charset="0"/>
                <a:cs typeface="Arial" charset="0"/>
              </a:rPr>
              <a:t> </a:t>
            </a:r>
            <a:r>
              <a:rPr lang="en-US" sz="3000" i="1" dirty="0" err="1">
                <a:solidFill>
                  <a:prstClr val="black"/>
                </a:solidFill>
                <a:latin typeface="Arial" charset="0"/>
                <a:ea typeface="Arial" charset="0"/>
                <a:cs typeface="Arial" charset="0"/>
              </a:rPr>
              <a:t>vermiculophylla</a:t>
            </a:r>
            <a:endParaRPr lang="en-US" sz="3000" i="1"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171644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493C826-9DB8-9941-A25C-590A8B4DF74F}"/>
              </a:ext>
            </a:extLst>
          </p:cNvPr>
          <p:cNvPicPr>
            <a:picLocks noChangeAspect="1"/>
          </p:cNvPicPr>
          <p:nvPr/>
        </p:nvPicPr>
        <p:blipFill>
          <a:blip r:embed="rId2"/>
          <a:stretch>
            <a:fillRect/>
          </a:stretch>
        </p:blipFill>
        <p:spPr>
          <a:xfrm>
            <a:off x="1308491" y="1"/>
            <a:ext cx="5333636" cy="4923890"/>
          </a:xfrm>
          <a:prstGeom prst="rect">
            <a:avLst/>
          </a:prstGeom>
        </p:spPr>
      </p:pic>
      <p:sp>
        <p:nvSpPr>
          <p:cNvPr id="30" name="Rectangle 29">
            <a:extLst>
              <a:ext uri="{FF2B5EF4-FFF2-40B4-BE49-F238E27FC236}">
                <a16:creationId xmlns:a16="http://schemas.microsoft.com/office/drawing/2014/main" id="{7F816055-637D-1A46-BAE1-CFFDDF5AF94C}"/>
              </a:ext>
            </a:extLst>
          </p:cNvPr>
          <p:cNvSpPr/>
          <p:nvPr/>
        </p:nvSpPr>
        <p:spPr>
          <a:xfrm>
            <a:off x="4417888" y="68907"/>
            <a:ext cx="2396447" cy="2650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0612CAC2-A20D-B54A-854B-691D46216980}"/>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
        <p:nvSpPr>
          <p:cNvPr id="32" name="TextBox 31">
            <a:extLst>
              <a:ext uri="{FF2B5EF4-FFF2-40B4-BE49-F238E27FC236}">
                <a16:creationId xmlns:a16="http://schemas.microsoft.com/office/drawing/2014/main" id="{7362A8C0-9821-2A4B-ACC1-6064F11EFE29}"/>
              </a:ext>
            </a:extLst>
          </p:cNvPr>
          <p:cNvSpPr txBox="1"/>
          <p:nvPr/>
        </p:nvSpPr>
        <p:spPr>
          <a:xfrm>
            <a:off x="4475861" y="925494"/>
            <a:ext cx="3359648" cy="830997"/>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33" name="TextBox 32">
            <a:extLst>
              <a:ext uri="{FF2B5EF4-FFF2-40B4-BE49-F238E27FC236}">
                <a16:creationId xmlns:a16="http://schemas.microsoft.com/office/drawing/2014/main" id="{7C88C1CE-8641-E840-8C06-43B99ADEC21A}"/>
              </a:ext>
            </a:extLst>
          </p:cNvPr>
          <p:cNvSpPr txBox="1"/>
          <p:nvPr/>
        </p:nvSpPr>
        <p:spPr>
          <a:xfrm>
            <a:off x="6159636" y="1802315"/>
            <a:ext cx="1636987" cy="715581"/>
          </a:xfrm>
          <a:prstGeom prst="rect">
            <a:avLst/>
          </a:prstGeom>
          <a:noFill/>
        </p:spPr>
        <p:txBody>
          <a:bodyPr wrap="none" rtlCol="0">
            <a:spAutoFit/>
          </a:bodyPr>
          <a:lstStyle/>
          <a:p>
            <a:pPr algn="r"/>
            <a:r>
              <a:rPr lang="en-US" sz="1350" dirty="0">
                <a:latin typeface="Arial" panose="020B0604020202020204" pitchFamily="34" charset="0"/>
                <a:cs typeface="Arial" panose="020B0604020202020204" pitchFamily="34" charset="0"/>
              </a:rPr>
              <a:t>62,235 SNPs</a:t>
            </a:r>
          </a:p>
          <a:p>
            <a:pPr algn="r"/>
            <a:r>
              <a:rPr lang="en-US" sz="1350" dirty="0">
                <a:latin typeface="Arial" panose="020B0604020202020204" pitchFamily="34" charset="0"/>
                <a:cs typeface="Arial" panose="020B0604020202020204" pitchFamily="34" charset="0"/>
              </a:rPr>
              <a:t>32 populations</a:t>
            </a:r>
          </a:p>
          <a:p>
            <a:pPr algn="r"/>
            <a:r>
              <a:rPr lang="en-US" sz="1350" dirty="0">
                <a:latin typeface="Arial" panose="020B0604020202020204" pitchFamily="34" charset="0"/>
                <a:cs typeface="Arial" panose="020B0604020202020204" pitchFamily="34" charset="0"/>
              </a:rPr>
              <a:t>Admixture analysis</a:t>
            </a:r>
          </a:p>
        </p:txBody>
      </p:sp>
    </p:spTree>
    <p:extLst>
      <p:ext uri="{BB962C8B-B14F-4D97-AF65-F5344CB8AC3E}">
        <p14:creationId xmlns:p14="http://schemas.microsoft.com/office/powerpoint/2010/main" val="501534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A5AD-F103-7145-957D-66F94F1479CD}"/>
              </a:ext>
            </a:extLst>
          </p:cNvPr>
          <p:cNvSpPr>
            <a:spLocks noGrp="1"/>
          </p:cNvSpPr>
          <p:nvPr>
            <p:ph type="title"/>
          </p:nvPr>
        </p:nvSpPr>
        <p:spPr/>
        <p:txBody>
          <a:bodyPr/>
          <a:lstStyle/>
          <a:p>
            <a:r>
              <a:rPr lang="en-US" dirty="0"/>
              <a:t>Results (so far)</a:t>
            </a:r>
          </a:p>
        </p:txBody>
      </p:sp>
      <p:sp>
        <p:nvSpPr>
          <p:cNvPr id="3" name="Content Placeholder 2">
            <a:extLst>
              <a:ext uri="{FF2B5EF4-FFF2-40B4-BE49-F238E27FC236}">
                <a16:creationId xmlns:a16="http://schemas.microsoft.com/office/drawing/2014/main" id="{8836CDF5-BCE5-ED48-B4E8-D988BD049B81}"/>
              </a:ext>
            </a:extLst>
          </p:cNvPr>
          <p:cNvSpPr>
            <a:spLocks noGrp="1"/>
          </p:cNvSpPr>
          <p:nvPr>
            <p:ph idx="1"/>
          </p:nvPr>
        </p:nvSpPr>
        <p:spPr>
          <a:xfrm>
            <a:off x="1485900" y="1200151"/>
            <a:ext cx="6363689" cy="3840925"/>
          </a:xfrm>
        </p:spPr>
        <p:txBody>
          <a:bodyPr>
            <a:normAutofit fontScale="92500"/>
          </a:bodyPr>
          <a:lstStyle/>
          <a:p>
            <a:r>
              <a:rPr lang="en-US" dirty="0"/>
              <a:t>We can trace genetic history of feral </a:t>
            </a:r>
            <a:r>
              <a:rPr lang="en-US" i="1" dirty="0"/>
              <a:t>Crassostrea</a:t>
            </a:r>
            <a:r>
              <a:rPr lang="en-US" dirty="0"/>
              <a:t> </a:t>
            </a:r>
            <a:r>
              <a:rPr lang="en-US" i="1" dirty="0"/>
              <a:t>gigas </a:t>
            </a:r>
            <a:r>
              <a:rPr lang="en-US" dirty="0"/>
              <a:t>back to native sources</a:t>
            </a:r>
          </a:p>
          <a:p>
            <a:pPr lvl="1"/>
            <a:r>
              <a:rPr lang="en-US" dirty="0"/>
              <a:t>Northern Japan was source for NW North America, southern Europe</a:t>
            </a:r>
          </a:p>
          <a:p>
            <a:pPr lvl="1"/>
            <a:r>
              <a:rPr lang="en-US" dirty="0"/>
              <a:t>Southern Japan source for California and New Zealand</a:t>
            </a:r>
          </a:p>
          <a:p>
            <a:pPr lvl="1"/>
            <a:r>
              <a:rPr lang="en-US" dirty="0"/>
              <a:t>Strange “hybrid” / inbred line / Sea of Japan lineage is found in South America and northern Europe</a:t>
            </a:r>
          </a:p>
          <a:p>
            <a:r>
              <a:rPr lang="en-US" dirty="0"/>
              <a:t>The environment of native sources predicts local non-native environments. </a:t>
            </a:r>
          </a:p>
          <a:p>
            <a:pPr lvl="1"/>
            <a:r>
              <a:rPr lang="en-US" dirty="0"/>
              <a:t>This suggests either ecological fitting or strain dispersal (or others?)</a:t>
            </a:r>
          </a:p>
        </p:txBody>
      </p:sp>
    </p:spTree>
    <p:extLst>
      <p:ext uri="{BB962C8B-B14F-4D97-AF65-F5344CB8AC3E}">
        <p14:creationId xmlns:p14="http://schemas.microsoft.com/office/powerpoint/2010/main" val="1528691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A3212-B3D6-31F2-BAE9-510F1B829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225D24-947D-E6A9-42C9-9CBC1B5F2CEA}"/>
              </a:ext>
            </a:extLst>
          </p:cNvPr>
          <p:cNvSpPr>
            <a:spLocks noGrp="1"/>
          </p:cNvSpPr>
          <p:nvPr>
            <p:ph idx="1"/>
          </p:nvPr>
        </p:nvSpPr>
        <p:spPr/>
        <p:txBody>
          <a:bodyPr/>
          <a:lstStyle/>
          <a:p>
            <a:r>
              <a:rPr lang="en-US" dirty="0"/>
              <a:t>We note that our approach is to collect feral populations today to infer neutral dispersal patterns that occurred in the past; thus, our interpretations of geographic patterns must keep this limitation in mind. For example, concluding that Pacific Northwest individuals came from northern Japan and southern California from southern Japan may indicate a) the historical record is incorrect or b) the historical record is correct, oysters arrived from all over Japan, but a subset of genotypes created feral populations that survive today. </a:t>
            </a:r>
          </a:p>
        </p:txBody>
      </p:sp>
    </p:spTree>
    <p:extLst>
      <p:ext uri="{BB962C8B-B14F-4D97-AF65-F5344CB8AC3E}">
        <p14:creationId xmlns:p14="http://schemas.microsoft.com/office/powerpoint/2010/main" val="3091372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48C9B4-04AA-0DCB-6711-49BE28518323}"/>
              </a:ext>
            </a:extLst>
          </p:cNvPr>
          <p:cNvGraphicFramePr>
            <a:graphicFrameLocks noGrp="1"/>
          </p:cNvGraphicFramePr>
          <p:nvPr>
            <p:extLst>
              <p:ext uri="{D42A27DB-BD31-4B8C-83A1-F6EECF244321}">
                <p14:modId xmlns:p14="http://schemas.microsoft.com/office/powerpoint/2010/main" val="1530222465"/>
              </p:ext>
            </p:extLst>
          </p:nvPr>
        </p:nvGraphicFramePr>
        <p:xfrm>
          <a:off x="2683145" y="450504"/>
          <a:ext cx="4075873" cy="4450952"/>
        </p:xfrm>
        <a:graphic>
          <a:graphicData uri="http://schemas.openxmlformats.org/drawingml/2006/table">
            <a:tbl>
              <a:tblPr/>
              <a:tblGrid>
                <a:gridCol w="1283237">
                  <a:extLst>
                    <a:ext uri="{9D8B030D-6E8A-4147-A177-3AD203B41FA5}">
                      <a16:colId xmlns:a16="http://schemas.microsoft.com/office/drawing/2014/main" val="795229629"/>
                    </a:ext>
                  </a:extLst>
                </a:gridCol>
                <a:gridCol w="2792636">
                  <a:extLst>
                    <a:ext uri="{9D8B030D-6E8A-4147-A177-3AD203B41FA5}">
                      <a16:colId xmlns:a16="http://schemas.microsoft.com/office/drawing/2014/main" val="1167168637"/>
                    </a:ext>
                  </a:extLst>
                </a:gridCol>
              </a:tblGrid>
              <a:tr h="178636">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Argentina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Evangelina Schwindt</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374392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Chile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Martin Thiel, Jim Carlton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84767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Denmark</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3515989"/>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France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Eric Pante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192948"/>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Ireland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Asa Strand, Judith Kochmann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892012"/>
                  </a:ext>
                </a:extLst>
              </a:tr>
              <a:tr h="714542">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Japan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Arial" panose="020B0604020202020204" pitchFamily="34" charset="0"/>
                          <a:cs typeface="Arial" panose="020B0604020202020204" pitchFamily="34" charset="0"/>
                        </a:rPr>
                        <a:t>Takefumi</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Yorisue</a:t>
                      </a:r>
                      <a:r>
                        <a:rPr lang="en-US" sz="1600" b="0" i="0" u="none" strike="noStrike" dirty="0">
                          <a:solidFill>
                            <a:srgbClr val="000000"/>
                          </a:solidFill>
                          <a:effectLst/>
                          <a:latin typeface="Arial" panose="020B0604020202020204" pitchFamily="34" charset="0"/>
                          <a:cs typeface="Arial" panose="020B0604020202020204" pitchFamily="34" charset="0"/>
                        </a:rPr>
                        <a:t>, Masahiro </a:t>
                      </a:r>
                      <a:r>
                        <a:rPr lang="en-US" sz="1600" b="0" i="0" u="none" strike="noStrike" dirty="0" err="1">
                          <a:solidFill>
                            <a:srgbClr val="000000"/>
                          </a:solidFill>
                          <a:effectLst/>
                          <a:latin typeface="Arial" panose="020B0604020202020204" pitchFamily="34" charset="0"/>
                          <a:cs typeface="Arial" panose="020B0604020202020204" pitchFamily="34" charset="0"/>
                        </a:rPr>
                        <a:t>Nakaoka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Mits</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Masahiro Hori, Gen </a:t>
                      </a:r>
                      <a:r>
                        <a:rPr lang="en-US" sz="1600" b="0" i="0" u="none" strike="noStrike" dirty="0" err="1">
                          <a:solidFill>
                            <a:srgbClr val="000000"/>
                          </a:solidFill>
                          <a:effectLst/>
                          <a:latin typeface="Arial" panose="020B0604020202020204" pitchFamily="34" charset="0"/>
                          <a:cs typeface="Arial" panose="020B0604020202020204" pitchFamily="34" charset="0"/>
                        </a:rPr>
                        <a:t>Kanaya</a:t>
                      </a:r>
                      <a:r>
                        <a:rPr lang="en-US" sz="1600" b="0" i="0" u="none" strike="noStrike" dirty="0">
                          <a:solidFill>
                            <a:srgbClr val="000000"/>
                          </a:solidFill>
                          <a:effectLst/>
                          <a:latin typeface="Arial" panose="020B0604020202020204" pitchFamily="34" charset="0"/>
                          <a:cs typeface="Arial" panose="020B0604020202020204" pitchFamily="34" charset="0"/>
                        </a:rPr>
                        <a:t>, </a:t>
                      </a:r>
                      <a:r>
                        <a:rPr lang="en-US" sz="1600" b="0" i="0" u="none" strike="noStrike" dirty="0" err="1">
                          <a:solidFill>
                            <a:srgbClr val="000000"/>
                          </a:solidFill>
                          <a:effectLst/>
                          <a:latin typeface="Arial" panose="020B0604020202020204" pitchFamily="34" charset="0"/>
                          <a:cs typeface="Arial" panose="020B0604020202020204" pitchFamily="34" charset="0"/>
                        </a:rPr>
                        <a:t>Ryuta</a:t>
                      </a:r>
                      <a:r>
                        <a:rPr lang="en-US" sz="1600" b="0" i="0" u="none" strike="noStrike" dirty="0">
                          <a:solidFill>
                            <a:srgbClr val="000000"/>
                          </a:solidFill>
                          <a:effectLst/>
                          <a:latin typeface="Arial" panose="020B0604020202020204" pitchFamily="34" charset="0"/>
                          <a:cs typeface="Arial" panose="020B0604020202020204" pitchFamily="34" charset="0"/>
                        </a:rPr>
                        <a:t> Terada, </a:t>
                      </a:r>
                      <a:r>
                        <a:rPr lang="en-US" sz="1600" b="0" i="0" u="none" strike="noStrike" dirty="0" err="1">
                          <a:solidFill>
                            <a:srgbClr val="000000"/>
                          </a:solidFill>
                          <a:effectLst/>
                          <a:latin typeface="Arial" panose="020B0604020202020204" pitchFamily="34" charset="0"/>
                          <a:cs typeface="Arial" panose="020B0604020202020204" pitchFamily="34" charset="0"/>
                        </a:rPr>
                        <a:t>Hikaru</a:t>
                      </a:r>
                      <a:r>
                        <a:rPr lang="en-US" sz="1600" b="0" i="0" u="none" strike="noStrike" dirty="0">
                          <a:solidFill>
                            <a:srgbClr val="000000"/>
                          </a:solidFill>
                          <a:effectLst/>
                          <a:latin typeface="Arial" panose="020B0604020202020204" pitchFamily="34" charset="0"/>
                          <a:cs typeface="Arial" panose="020B0604020202020204" pitchFamily="34" charset="0"/>
                        </a:rPr>
                        <a:t> Endo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7651083"/>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Korea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Kun-Seop Lee</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92002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New Zealand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Richard Taylor</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736166"/>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Norway</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 Asa Strand</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645288"/>
                  </a:ext>
                </a:extLst>
              </a:tr>
              <a:tr h="535907">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USA</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Jennifer Ruesink, Hilary Heyford, Danielle Zacherl, Jeff Crooks</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92748"/>
                  </a:ext>
                </a:extLst>
              </a:tr>
              <a:tr h="178636">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Spain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Lucia Couceiro</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660957"/>
                  </a:ext>
                </a:extLst>
              </a:tr>
              <a:tr h="357271">
                <a:tc>
                  <a:txBody>
                    <a:bodyPr/>
                    <a:lstStyle/>
                    <a:p>
                      <a:pPr algn="ctr" fontAlgn="ctr"/>
                      <a:r>
                        <a:rPr lang="en-US" sz="1600" b="0" i="0" u="none" strike="noStrike">
                          <a:solidFill>
                            <a:srgbClr val="000000"/>
                          </a:solidFill>
                          <a:effectLst/>
                          <a:latin typeface="Arial" panose="020B0604020202020204" pitchFamily="34" charset="0"/>
                          <a:cs typeface="Arial" panose="020B0604020202020204" pitchFamily="34" charset="0"/>
                        </a:rPr>
                        <a:t>Sweden</a:t>
                      </a: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Arial" panose="020B0604020202020204" pitchFamily="34" charset="0"/>
                          <a:cs typeface="Arial" panose="020B0604020202020204" pitchFamily="34" charset="0"/>
                        </a:rPr>
                        <a:t>Asa Strand, Judith </a:t>
                      </a:r>
                      <a:r>
                        <a:rPr lang="en-US" sz="1600" b="0" i="0" u="none" strike="noStrike" dirty="0" err="1">
                          <a:solidFill>
                            <a:srgbClr val="000000"/>
                          </a:solidFill>
                          <a:effectLst/>
                          <a:latin typeface="Arial" panose="020B0604020202020204" pitchFamily="34" charset="0"/>
                          <a:cs typeface="Arial" panose="020B0604020202020204" pitchFamily="34" charset="0"/>
                        </a:rPr>
                        <a:t>Kochmann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7881" marR="7881" marT="78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987955"/>
                  </a:ext>
                </a:extLst>
              </a:tr>
            </a:tbl>
          </a:graphicData>
        </a:graphic>
      </p:graphicFrame>
    </p:spTree>
    <p:extLst>
      <p:ext uri="{BB962C8B-B14F-4D97-AF65-F5344CB8AC3E}">
        <p14:creationId xmlns:p14="http://schemas.microsoft.com/office/powerpoint/2010/main" val="40674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7875-D0D6-4540-090F-43F3897EB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825B3E-324F-B6B2-CEE0-658A3703CB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8994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1C374D-5B07-06FE-3FED-0C122CC918FD}"/>
              </a:ext>
            </a:extLst>
          </p:cNvPr>
          <p:cNvPicPr>
            <a:picLocks noChangeAspect="1"/>
          </p:cNvPicPr>
          <p:nvPr/>
        </p:nvPicPr>
        <p:blipFill>
          <a:blip r:embed="rId2"/>
          <a:stretch>
            <a:fillRect/>
          </a:stretch>
        </p:blipFill>
        <p:spPr>
          <a:xfrm>
            <a:off x="290241" y="0"/>
            <a:ext cx="3686718" cy="5143500"/>
          </a:xfrm>
          <a:prstGeom prst="rect">
            <a:avLst/>
          </a:prstGeom>
        </p:spPr>
      </p:pic>
      <p:sp>
        <p:nvSpPr>
          <p:cNvPr id="5" name="TextBox 4">
            <a:extLst>
              <a:ext uri="{FF2B5EF4-FFF2-40B4-BE49-F238E27FC236}">
                <a16:creationId xmlns:a16="http://schemas.microsoft.com/office/drawing/2014/main" id="{F2DA2EAA-612E-4471-42B6-4B9E273A26BF}"/>
              </a:ext>
            </a:extLst>
          </p:cNvPr>
          <p:cNvSpPr txBox="1"/>
          <p:nvPr/>
        </p:nvSpPr>
        <p:spPr>
          <a:xfrm>
            <a:off x="7490372" y="4774168"/>
            <a:ext cx="1363387" cy="369332"/>
          </a:xfrm>
          <a:prstGeom prst="rect">
            <a:avLst/>
          </a:prstGeom>
          <a:noFill/>
        </p:spPr>
        <p:txBody>
          <a:bodyPr wrap="none" rtlCol="0">
            <a:spAutoFit/>
          </a:bodyPr>
          <a:lstStyle/>
          <a:p>
            <a:r>
              <a:rPr lang="en-US" dirty="0"/>
              <a:t>Barrett 1963</a:t>
            </a:r>
          </a:p>
        </p:txBody>
      </p:sp>
      <p:pic>
        <p:nvPicPr>
          <p:cNvPr id="6" name="Picture 5">
            <a:extLst>
              <a:ext uri="{FF2B5EF4-FFF2-40B4-BE49-F238E27FC236}">
                <a16:creationId xmlns:a16="http://schemas.microsoft.com/office/drawing/2014/main" id="{E367E30D-83E2-2784-E9B9-E5BB5351C49B}"/>
              </a:ext>
            </a:extLst>
          </p:cNvPr>
          <p:cNvPicPr>
            <a:picLocks noChangeAspect="1"/>
          </p:cNvPicPr>
          <p:nvPr/>
        </p:nvPicPr>
        <p:blipFill>
          <a:blip r:embed="rId3"/>
          <a:stretch>
            <a:fillRect/>
          </a:stretch>
        </p:blipFill>
        <p:spPr>
          <a:xfrm>
            <a:off x="4194052" y="136634"/>
            <a:ext cx="4659707" cy="4519448"/>
          </a:xfrm>
          <a:prstGeom prst="rect">
            <a:avLst/>
          </a:prstGeom>
        </p:spPr>
      </p:pic>
    </p:spTree>
    <p:extLst>
      <p:ext uri="{BB962C8B-B14F-4D97-AF65-F5344CB8AC3E}">
        <p14:creationId xmlns:p14="http://schemas.microsoft.com/office/powerpoint/2010/main" val="2493544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39C9E-05AF-1673-DA67-46A1092647FD}"/>
              </a:ext>
            </a:extLst>
          </p:cNvPr>
          <p:cNvPicPr>
            <a:picLocks noChangeAspect="1"/>
          </p:cNvPicPr>
          <p:nvPr/>
        </p:nvPicPr>
        <p:blipFill>
          <a:blip r:embed="rId3"/>
          <a:stretch>
            <a:fillRect/>
          </a:stretch>
        </p:blipFill>
        <p:spPr>
          <a:xfrm>
            <a:off x="1028700" y="139700"/>
            <a:ext cx="7086600" cy="4864100"/>
          </a:xfrm>
          <a:prstGeom prst="rect">
            <a:avLst/>
          </a:prstGeom>
        </p:spPr>
      </p:pic>
      <p:sp>
        <p:nvSpPr>
          <p:cNvPr id="5" name="TextBox 4">
            <a:extLst>
              <a:ext uri="{FF2B5EF4-FFF2-40B4-BE49-F238E27FC236}">
                <a16:creationId xmlns:a16="http://schemas.microsoft.com/office/drawing/2014/main" id="{1AEC5916-9C3D-A228-52CA-D5D417C437EB}"/>
              </a:ext>
            </a:extLst>
          </p:cNvPr>
          <p:cNvSpPr txBox="1"/>
          <p:nvPr/>
        </p:nvSpPr>
        <p:spPr>
          <a:xfrm>
            <a:off x="7089058" y="4041058"/>
            <a:ext cx="1753172" cy="369332"/>
          </a:xfrm>
          <a:prstGeom prst="rect">
            <a:avLst/>
          </a:prstGeom>
          <a:noFill/>
        </p:spPr>
        <p:txBody>
          <a:bodyPr wrap="none" rtlCol="0">
            <a:spAutoFit/>
          </a:bodyPr>
          <a:lstStyle/>
          <a:p>
            <a:r>
              <a:rPr lang="en-US" dirty="0"/>
              <a:t>Colors for the PC</a:t>
            </a:r>
          </a:p>
        </p:txBody>
      </p:sp>
    </p:spTree>
    <p:extLst>
      <p:ext uri="{BB962C8B-B14F-4D97-AF65-F5344CB8AC3E}">
        <p14:creationId xmlns:p14="http://schemas.microsoft.com/office/powerpoint/2010/main" val="282259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p:txBody>
      </p:sp>
      <p:pic>
        <p:nvPicPr>
          <p:cNvPr id="6" name="Picture 2">
            <a:extLst>
              <a:ext uri="{FF2B5EF4-FFF2-40B4-BE49-F238E27FC236}">
                <a16:creationId xmlns:a16="http://schemas.microsoft.com/office/drawing/2014/main" id="{4F0E90F1-9568-DCE9-9222-4AF706B2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9" y="1401107"/>
            <a:ext cx="5822052" cy="34932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DDA92C-3B2F-D93F-769A-ACC2FCDE33E3}"/>
              </a:ext>
            </a:extLst>
          </p:cNvPr>
          <p:cNvSpPr txBox="1"/>
          <p:nvPr/>
        </p:nvSpPr>
        <p:spPr>
          <a:xfrm>
            <a:off x="199737" y="4024013"/>
            <a:ext cx="2248821" cy="830997"/>
          </a:xfrm>
          <a:prstGeom prst="rect">
            <a:avLst/>
          </a:prstGeom>
          <a:solidFill>
            <a:schemeClr val="bg1"/>
          </a:solidFill>
          <a:ln>
            <a:solidFill>
              <a:schemeClr val="tx1"/>
            </a:solidFill>
          </a:ln>
        </p:spPr>
        <p:txBody>
          <a:bodyPr wrap="none" rtlCol="0">
            <a:spAutoFit/>
          </a:bodyPr>
          <a:lstStyle/>
          <a:p>
            <a:r>
              <a:rPr lang="en-US" sz="1600" i="1" dirty="0">
                <a:latin typeface="Optima" panose="02000503060000020004" pitchFamily="2" charset="0"/>
                <a:cs typeface="Arial" panose="020B0604020202020204" pitchFamily="34" charset="0"/>
              </a:rPr>
              <a:t>C. gigas </a:t>
            </a:r>
            <a:r>
              <a:rPr lang="en-US" sz="1600" dirty="0">
                <a:latin typeface="Optima" panose="02000503060000020004" pitchFamily="2" charset="0"/>
                <a:cs typeface="Arial" panose="020B0604020202020204" pitchFamily="34" charset="0"/>
              </a:rPr>
              <a:t>aquaculture</a:t>
            </a:r>
            <a:endParaRPr lang="en-US" sz="1600" i="1" dirty="0">
              <a:latin typeface="Optima" panose="02000503060000020004" pitchFamily="2" charset="0"/>
              <a:cs typeface="Arial" panose="020B0604020202020204" pitchFamily="34" charset="0"/>
            </a:endParaRPr>
          </a:p>
          <a:p>
            <a:r>
              <a:rPr lang="en-US" sz="1600" dirty="0">
                <a:latin typeface="Optima" panose="02000503060000020004" pitchFamily="2" charset="0"/>
                <a:cs typeface="Arial" panose="020B0604020202020204" pitchFamily="34" charset="0"/>
              </a:rPr>
              <a:t>- $1.2 Billion per year</a:t>
            </a:r>
          </a:p>
          <a:p>
            <a:r>
              <a:rPr lang="en-US" sz="1600" dirty="0">
                <a:latin typeface="Optima" panose="02000503060000020004" pitchFamily="2" charset="0"/>
                <a:cs typeface="Arial" panose="020B0604020202020204" pitchFamily="34" charset="0"/>
              </a:rPr>
              <a:t>- 644,000 tons per year</a:t>
            </a:r>
          </a:p>
        </p:txBody>
      </p:sp>
      <p:sp>
        <p:nvSpPr>
          <p:cNvPr id="7" name="TextBox 6">
            <a:extLst>
              <a:ext uri="{FF2B5EF4-FFF2-40B4-BE49-F238E27FC236}">
                <a16:creationId xmlns:a16="http://schemas.microsoft.com/office/drawing/2014/main" id="{C1B4671B-222F-AED7-7965-719F726FFD0D}"/>
              </a:ext>
            </a:extLst>
          </p:cNvPr>
          <p:cNvSpPr txBox="1"/>
          <p:nvPr/>
        </p:nvSpPr>
        <p:spPr>
          <a:xfrm>
            <a:off x="4572000" y="4485678"/>
            <a:ext cx="1011302" cy="338554"/>
          </a:xfrm>
          <a:prstGeom prst="rect">
            <a:avLst/>
          </a:prstGeom>
          <a:noFill/>
        </p:spPr>
        <p:txBody>
          <a:bodyPr wrap="none" rtlCol="0">
            <a:spAutoFit/>
          </a:bodyPr>
          <a:lstStyle/>
          <a:p>
            <a:r>
              <a:rPr lang="en-US" sz="1600" dirty="0">
                <a:solidFill>
                  <a:schemeClr val="bg1"/>
                </a:solidFill>
              </a:rPr>
              <a:t>Eric </a:t>
            </a:r>
            <a:r>
              <a:rPr lang="en-US" sz="1600" dirty="0" err="1">
                <a:solidFill>
                  <a:schemeClr val="bg1"/>
                </a:solidFill>
              </a:rPr>
              <a:t>Pante</a:t>
            </a:r>
            <a:endParaRPr lang="en-US" sz="1600" dirty="0">
              <a:solidFill>
                <a:schemeClr val="bg1"/>
              </a:solidFill>
            </a:endParaRPr>
          </a:p>
        </p:txBody>
      </p:sp>
    </p:spTree>
    <p:extLst>
      <p:ext uri="{BB962C8B-B14F-4D97-AF65-F5344CB8AC3E}">
        <p14:creationId xmlns:p14="http://schemas.microsoft.com/office/powerpoint/2010/main" val="1787129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796D20-61EF-EB4A-B4F9-445ED6F3411F}"/>
              </a:ext>
            </a:extLst>
          </p:cNvPr>
          <p:cNvPicPr>
            <a:picLocks noChangeAspect="1"/>
          </p:cNvPicPr>
          <p:nvPr/>
        </p:nvPicPr>
        <p:blipFill rotWithShape="1">
          <a:blip r:embed="rId2"/>
          <a:srcRect t="15528"/>
          <a:stretch/>
        </p:blipFill>
        <p:spPr>
          <a:xfrm>
            <a:off x="279077" y="27640"/>
            <a:ext cx="3457181" cy="1907470"/>
          </a:xfrm>
          <a:prstGeom prst="rect">
            <a:avLst/>
          </a:prstGeom>
        </p:spPr>
      </p:pic>
      <p:sp>
        <p:nvSpPr>
          <p:cNvPr id="6" name="TextBox 5">
            <a:extLst>
              <a:ext uri="{FF2B5EF4-FFF2-40B4-BE49-F238E27FC236}">
                <a16:creationId xmlns:a16="http://schemas.microsoft.com/office/drawing/2014/main" id="{59BA7E65-307A-D94C-BD18-FFC61B3757AE}"/>
              </a:ext>
            </a:extLst>
          </p:cNvPr>
          <p:cNvSpPr txBox="1"/>
          <p:nvPr/>
        </p:nvSpPr>
        <p:spPr>
          <a:xfrm>
            <a:off x="6620493" y="2814452"/>
            <a:ext cx="1279517" cy="300082"/>
          </a:xfrm>
          <a:prstGeom prst="rect">
            <a:avLst/>
          </a:prstGeom>
          <a:noFill/>
        </p:spPr>
        <p:txBody>
          <a:bodyPr wrap="none" rtlCol="0">
            <a:spAutoFit/>
          </a:bodyPr>
          <a:lstStyle/>
          <a:p>
            <a:r>
              <a:rPr lang="en-US" sz="1350" dirty="0"/>
              <a:t>Northern Japan</a:t>
            </a:r>
          </a:p>
        </p:txBody>
      </p:sp>
      <p:sp>
        <p:nvSpPr>
          <p:cNvPr id="7" name="TextBox 6">
            <a:extLst>
              <a:ext uri="{FF2B5EF4-FFF2-40B4-BE49-F238E27FC236}">
                <a16:creationId xmlns:a16="http://schemas.microsoft.com/office/drawing/2014/main" id="{97CA4717-90F7-3344-B088-E0ED10249430}"/>
              </a:ext>
            </a:extLst>
          </p:cNvPr>
          <p:cNvSpPr txBox="1"/>
          <p:nvPr/>
        </p:nvSpPr>
        <p:spPr>
          <a:xfrm>
            <a:off x="6621695" y="3840476"/>
            <a:ext cx="1277914" cy="300082"/>
          </a:xfrm>
          <a:prstGeom prst="rect">
            <a:avLst/>
          </a:prstGeom>
          <a:noFill/>
        </p:spPr>
        <p:txBody>
          <a:bodyPr wrap="none" rtlCol="0">
            <a:spAutoFit/>
          </a:bodyPr>
          <a:lstStyle/>
          <a:p>
            <a:r>
              <a:rPr lang="en-US" sz="1350" dirty="0"/>
              <a:t>Southern Japan</a:t>
            </a:r>
          </a:p>
        </p:txBody>
      </p:sp>
      <p:sp>
        <p:nvSpPr>
          <p:cNvPr id="8" name="TextBox 7">
            <a:extLst>
              <a:ext uri="{FF2B5EF4-FFF2-40B4-BE49-F238E27FC236}">
                <a16:creationId xmlns:a16="http://schemas.microsoft.com/office/drawing/2014/main" id="{25259B3F-F571-B34C-9545-AD394002CC89}"/>
              </a:ext>
            </a:extLst>
          </p:cNvPr>
          <p:cNvSpPr txBox="1"/>
          <p:nvPr/>
        </p:nvSpPr>
        <p:spPr>
          <a:xfrm>
            <a:off x="5511634" y="905549"/>
            <a:ext cx="2217717" cy="1131079"/>
          </a:xfrm>
          <a:prstGeom prst="rect">
            <a:avLst/>
          </a:prstGeom>
          <a:noFill/>
        </p:spPr>
        <p:txBody>
          <a:bodyPr wrap="square" rtlCol="0">
            <a:spAutoFit/>
          </a:bodyPr>
          <a:lstStyle/>
          <a:p>
            <a:r>
              <a:rPr lang="en-US" sz="1350" dirty="0">
                <a:solidFill>
                  <a:srgbClr val="FF0000"/>
                </a:solidFill>
                <a:latin typeface="Arial" panose="020B0604020202020204" pitchFamily="34" charset="0"/>
                <a:cs typeface="Arial" panose="020B0604020202020204" pitchFamily="34" charset="0"/>
              </a:rPr>
              <a:t>Northern (44ºN) Japanese oysters had greater fitness in Puget Sound WA (47ºN) relative to Southern (33ºN) Japanese oysters</a:t>
            </a:r>
          </a:p>
        </p:txBody>
      </p:sp>
      <p:sp>
        <p:nvSpPr>
          <p:cNvPr id="2" name="TextBox 1">
            <a:extLst>
              <a:ext uri="{FF2B5EF4-FFF2-40B4-BE49-F238E27FC236}">
                <a16:creationId xmlns:a16="http://schemas.microsoft.com/office/drawing/2014/main" id="{2A3A22E4-2A69-CD66-453D-23B46F73B850}"/>
              </a:ext>
            </a:extLst>
          </p:cNvPr>
          <p:cNvSpPr txBox="1"/>
          <p:nvPr/>
        </p:nvSpPr>
        <p:spPr>
          <a:xfrm>
            <a:off x="4221014" y="91708"/>
            <a:ext cx="4862228"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Northern Japan oysters (38% mortality)</a:t>
            </a:r>
          </a:p>
        </p:txBody>
      </p:sp>
      <p:sp>
        <p:nvSpPr>
          <p:cNvPr id="3" name="TextBox 2">
            <a:extLst>
              <a:ext uri="{FF2B5EF4-FFF2-40B4-BE49-F238E27FC236}">
                <a16:creationId xmlns:a16="http://schemas.microsoft.com/office/drawing/2014/main" id="{E03A7EE2-A648-01F7-96A5-16E081C378B8}"/>
              </a:ext>
            </a:extLst>
          </p:cNvPr>
          <p:cNvSpPr txBox="1"/>
          <p:nvPr/>
        </p:nvSpPr>
        <p:spPr>
          <a:xfrm>
            <a:off x="4166936" y="521071"/>
            <a:ext cx="4907113" cy="415498"/>
          </a:xfrm>
          <a:prstGeom prst="rect">
            <a:avLst/>
          </a:prstGeom>
          <a:noFill/>
        </p:spPr>
        <p:txBody>
          <a:bodyPr wrap="none" rtlCol="0">
            <a:spAutoFit/>
          </a:bodyPr>
          <a:lstStyle/>
          <a:p>
            <a:r>
              <a:rPr lang="en-US" sz="2100" dirty="0">
                <a:latin typeface="Arial" panose="020B0604020202020204" pitchFamily="34" charset="0"/>
                <a:cs typeface="Arial" panose="020B0604020202020204" pitchFamily="34" charset="0"/>
              </a:rPr>
              <a:t>Southern Japan oysters (74% mortality)</a:t>
            </a:r>
          </a:p>
        </p:txBody>
      </p:sp>
      <p:pic>
        <p:nvPicPr>
          <p:cNvPr id="10" name="Picture 9">
            <a:extLst>
              <a:ext uri="{FF2B5EF4-FFF2-40B4-BE49-F238E27FC236}">
                <a16:creationId xmlns:a16="http://schemas.microsoft.com/office/drawing/2014/main" id="{7E26B1C3-CFA2-7986-8345-EF76FEE244A1}"/>
              </a:ext>
            </a:extLst>
          </p:cNvPr>
          <p:cNvPicPr>
            <a:picLocks noChangeAspect="1"/>
          </p:cNvPicPr>
          <p:nvPr/>
        </p:nvPicPr>
        <p:blipFill>
          <a:blip r:embed="rId3"/>
          <a:stretch>
            <a:fillRect/>
          </a:stretch>
        </p:blipFill>
        <p:spPr>
          <a:xfrm>
            <a:off x="786580" y="2036628"/>
            <a:ext cx="7772400" cy="2861890"/>
          </a:xfrm>
          <a:prstGeom prst="rect">
            <a:avLst/>
          </a:prstGeom>
        </p:spPr>
      </p:pic>
    </p:spTree>
    <p:extLst>
      <p:ext uri="{BB962C8B-B14F-4D97-AF65-F5344CB8AC3E}">
        <p14:creationId xmlns:p14="http://schemas.microsoft.com/office/powerpoint/2010/main" val="2332830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1170" y="1314861"/>
            <a:ext cx="2629830" cy="857250"/>
          </a:xfrm>
        </p:spPr>
        <p:txBody>
          <a:bodyPr>
            <a:normAutofit fontScale="90000"/>
          </a:bodyPr>
          <a:lstStyle/>
          <a:p>
            <a:r>
              <a:rPr lang="en-US" dirty="0"/>
              <a:t>Dozens of species that moved with </a:t>
            </a:r>
            <a:br>
              <a:rPr lang="en-US" dirty="0"/>
            </a:br>
            <a:r>
              <a:rPr lang="en-US" i="1" dirty="0"/>
              <a:t>C. gigas</a:t>
            </a:r>
            <a:br>
              <a:rPr lang="en-US" dirty="0"/>
            </a:br>
            <a:endParaRPr lang="en-US" dirty="0">
              <a:solidFill>
                <a:srgbClr val="FF0000"/>
              </a:solidFill>
            </a:endParaRPr>
          </a:p>
        </p:txBody>
      </p:sp>
      <p:sp>
        <p:nvSpPr>
          <p:cNvPr id="6" name="TextBox 5"/>
          <p:cNvSpPr txBox="1"/>
          <p:nvPr/>
        </p:nvSpPr>
        <p:spPr>
          <a:xfrm>
            <a:off x="6090792" y="4821109"/>
            <a:ext cx="1908471" cy="300082"/>
          </a:xfrm>
          <a:prstGeom prst="rect">
            <a:avLst/>
          </a:prstGeom>
          <a:noFill/>
        </p:spPr>
        <p:txBody>
          <a:bodyPr wrap="none" rtlCol="0">
            <a:spAutoFit/>
          </a:bodyPr>
          <a:lstStyle/>
          <a:p>
            <a:r>
              <a:rPr lang="en-US" sz="1350" dirty="0" err="1"/>
              <a:t>Ruesink</a:t>
            </a:r>
            <a:r>
              <a:rPr lang="en-US" sz="1350" dirty="0"/>
              <a:t> et al. 2005 ARES</a:t>
            </a:r>
          </a:p>
        </p:txBody>
      </p:sp>
      <p:pic>
        <p:nvPicPr>
          <p:cNvPr id="7" name="Picture 6"/>
          <p:cNvPicPr>
            <a:picLocks noChangeAspect="1"/>
          </p:cNvPicPr>
          <p:nvPr/>
        </p:nvPicPr>
        <p:blipFill>
          <a:blip r:embed="rId2"/>
          <a:stretch>
            <a:fillRect/>
          </a:stretch>
        </p:blipFill>
        <p:spPr>
          <a:xfrm>
            <a:off x="1302346" y="134857"/>
            <a:ext cx="4095473" cy="2840409"/>
          </a:xfrm>
          <a:prstGeom prst="rect">
            <a:avLst/>
          </a:prstGeom>
        </p:spPr>
      </p:pic>
      <p:pic>
        <p:nvPicPr>
          <p:cNvPr id="5" name="Picture 4" descr="ruesin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346" y="134856"/>
            <a:ext cx="4264455" cy="5008644"/>
          </a:xfrm>
          <a:prstGeom prst="rect">
            <a:avLst/>
          </a:prstGeom>
        </p:spPr>
      </p:pic>
    </p:spTree>
    <p:extLst>
      <p:ext uri="{BB962C8B-B14F-4D97-AF65-F5344CB8AC3E}">
        <p14:creationId xmlns:p14="http://schemas.microsoft.com/office/powerpoint/2010/main" val="57948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545D1B-9998-B748-A948-D280BA640FD2}"/>
              </a:ext>
            </a:extLst>
          </p:cNvPr>
          <p:cNvPicPr>
            <a:picLocks noChangeAspect="1"/>
          </p:cNvPicPr>
          <p:nvPr/>
        </p:nvPicPr>
        <p:blipFill>
          <a:blip r:embed="rId3"/>
          <a:stretch>
            <a:fillRect/>
          </a:stretch>
        </p:blipFill>
        <p:spPr>
          <a:xfrm>
            <a:off x="3195876" y="0"/>
            <a:ext cx="5768823" cy="5143500"/>
          </a:xfrm>
          <a:prstGeom prst="rect">
            <a:avLst/>
          </a:prstGeom>
        </p:spPr>
      </p:pic>
      <p:sp>
        <p:nvSpPr>
          <p:cNvPr id="6" name="TextBox 5">
            <a:extLst>
              <a:ext uri="{FF2B5EF4-FFF2-40B4-BE49-F238E27FC236}">
                <a16:creationId xmlns:a16="http://schemas.microsoft.com/office/drawing/2014/main" id="{36793616-08D8-9913-90FD-5985EE94C865}"/>
              </a:ext>
            </a:extLst>
          </p:cNvPr>
          <p:cNvSpPr txBox="1"/>
          <p:nvPr/>
        </p:nvSpPr>
        <p:spPr>
          <a:xfrm>
            <a:off x="268664" y="4107431"/>
            <a:ext cx="27290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a:t>
            </a:r>
            <a:r>
              <a:rPr lang="en-US" sz="1800" dirty="0">
                <a:latin typeface="Arial" panose="020B0604020202020204" pitchFamily="34" charset="0"/>
                <a:cs typeface="Arial" panose="020B0604020202020204" pitchFamily="34" charset="0"/>
              </a:rPr>
              <a:t>rincipal components analysis (PCA) of 726 oysters using 7046 loci</a:t>
            </a:r>
            <a:endParaRPr lang="en-US" dirty="0"/>
          </a:p>
        </p:txBody>
      </p:sp>
    </p:spTree>
    <p:extLst>
      <p:ext uri="{BB962C8B-B14F-4D97-AF65-F5344CB8AC3E}">
        <p14:creationId xmlns:p14="http://schemas.microsoft.com/office/powerpoint/2010/main" val="971571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216" t="29216" r="7769" b="21373"/>
          <a:stretch/>
        </p:blipFill>
        <p:spPr>
          <a:xfrm>
            <a:off x="1374962" y="1200409"/>
            <a:ext cx="6401298" cy="3378575"/>
          </a:xfrm>
          <a:prstGeom prst="rect">
            <a:avLst/>
          </a:prstGeom>
          <a:ln>
            <a:solidFill>
              <a:schemeClr val="tx1"/>
            </a:solidFill>
          </a:ln>
        </p:spPr>
      </p:pic>
      <p:sp>
        <p:nvSpPr>
          <p:cNvPr id="24" name="TextBox 23"/>
          <p:cNvSpPr txBox="1"/>
          <p:nvPr/>
        </p:nvSpPr>
        <p:spPr>
          <a:xfrm>
            <a:off x="4177805" y="1577335"/>
            <a:ext cx="1822935"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Introduced: Europe</a:t>
            </a:r>
            <a:endParaRPr lang="en-US" sz="1500" dirty="0">
              <a:solidFill>
                <a:prstClr val="black"/>
              </a:solidFill>
              <a:latin typeface="Arial" charset="0"/>
              <a:ea typeface="Arial" charset="0"/>
              <a:cs typeface="Arial" charset="0"/>
            </a:endParaRPr>
          </a:p>
        </p:txBody>
      </p:sp>
      <p:sp>
        <p:nvSpPr>
          <p:cNvPr id="25" name="TextBox 24"/>
          <p:cNvSpPr txBox="1"/>
          <p:nvPr/>
        </p:nvSpPr>
        <p:spPr>
          <a:xfrm>
            <a:off x="1285235" y="1827603"/>
            <a:ext cx="2421432"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dirty="0">
                <a:solidFill>
                  <a:prstClr val="black"/>
                </a:solidFill>
                <a:latin typeface="Arial" charset="0"/>
                <a:ea typeface="Arial" charset="0"/>
                <a:cs typeface="Arial" charset="0"/>
              </a:rPr>
              <a:t>Introduced: North America</a:t>
            </a:r>
          </a:p>
        </p:txBody>
      </p:sp>
      <p:sp>
        <p:nvSpPr>
          <p:cNvPr id="26" name="TextBox 25"/>
          <p:cNvSpPr txBox="1"/>
          <p:nvPr/>
        </p:nvSpPr>
        <p:spPr>
          <a:xfrm>
            <a:off x="7028491" y="2015454"/>
            <a:ext cx="731290" cy="323165"/>
          </a:xfrm>
          <a:prstGeom prst="rect">
            <a:avLst/>
          </a:prstGeom>
          <a:solidFill>
            <a:schemeClr val="bg1">
              <a:lumMod val="85000"/>
            </a:schemeClr>
          </a:solidFill>
          <a:ln>
            <a:solidFill>
              <a:schemeClr val="tx1"/>
            </a:solidFill>
          </a:ln>
        </p:spPr>
        <p:txBody>
          <a:bodyPr wrap="none" rtlCol="0">
            <a:spAutoFit/>
          </a:bodyPr>
          <a:lstStyle/>
          <a:p>
            <a:pPr defTabSz="342892"/>
            <a:r>
              <a:rPr lang="en-US" sz="1500">
                <a:solidFill>
                  <a:prstClr val="black"/>
                </a:solidFill>
                <a:latin typeface="Arial" charset="0"/>
                <a:ea typeface="Arial" charset="0"/>
                <a:cs typeface="Arial" charset="0"/>
              </a:rPr>
              <a:t>Native</a:t>
            </a:r>
            <a:endParaRPr lang="en-US" sz="1500" dirty="0">
              <a:solidFill>
                <a:prstClr val="black"/>
              </a:solidFill>
              <a:latin typeface="Arial" charset="0"/>
              <a:ea typeface="Arial" charset="0"/>
              <a:cs typeface="Arial" charset="0"/>
            </a:endParaRPr>
          </a:p>
        </p:txBody>
      </p:sp>
      <p:sp>
        <p:nvSpPr>
          <p:cNvPr id="10" name="Title 9"/>
          <p:cNvSpPr>
            <a:spLocks noGrp="1"/>
          </p:cNvSpPr>
          <p:nvPr>
            <p:ph type="title"/>
          </p:nvPr>
        </p:nvSpPr>
        <p:spPr>
          <a:xfrm>
            <a:off x="1489511" y="83185"/>
            <a:ext cx="6172200" cy="857250"/>
          </a:xfrm>
          <a:noFill/>
        </p:spPr>
        <p:txBody>
          <a:bodyPr/>
          <a:lstStyle/>
          <a:p>
            <a:r>
              <a:rPr lang="en-US" i="1" dirty="0">
                <a:latin typeface="Arial" charset="0"/>
                <a:ea typeface="Arial" charset="0"/>
                <a:cs typeface="Arial" charset="0"/>
              </a:rPr>
              <a:t>G. vermiculophylla </a:t>
            </a:r>
            <a:r>
              <a:rPr lang="en-US" dirty="0">
                <a:latin typeface="Arial" charset="0"/>
                <a:ea typeface="Arial" charset="0"/>
                <a:cs typeface="Arial" charset="0"/>
              </a:rPr>
              <a:t>distribution</a:t>
            </a:r>
            <a:endParaRPr lang="en-US" i="1" dirty="0">
              <a:latin typeface="Arial" charset="0"/>
              <a:ea typeface="Arial" charset="0"/>
              <a:cs typeface="Arial" charset="0"/>
            </a:endParaRPr>
          </a:p>
        </p:txBody>
      </p:sp>
    </p:spTree>
    <p:extLst>
      <p:ext uri="{BB962C8B-B14F-4D97-AF65-F5344CB8AC3E}">
        <p14:creationId xmlns:p14="http://schemas.microsoft.com/office/powerpoint/2010/main" val="931028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9118" r="14723"/>
          <a:stretch/>
        </p:blipFill>
        <p:spPr>
          <a:xfrm>
            <a:off x="966903" y="535203"/>
            <a:ext cx="4093803" cy="4362891"/>
          </a:xfrm>
          <a:prstGeom prst="rect">
            <a:avLst/>
          </a:prstGeom>
        </p:spPr>
      </p:pic>
      <p:sp>
        <p:nvSpPr>
          <p:cNvPr id="4" name="TextBox 3"/>
          <p:cNvSpPr txBox="1"/>
          <p:nvPr/>
        </p:nvSpPr>
        <p:spPr>
          <a:xfrm>
            <a:off x="1398981" y="169346"/>
            <a:ext cx="6266448" cy="461665"/>
          </a:xfrm>
          <a:prstGeom prst="rect">
            <a:avLst/>
          </a:prstGeom>
          <a:noFill/>
        </p:spPr>
        <p:txBody>
          <a:bodyPr wrap="square" rtlCol="0">
            <a:spAutoFit/>
          </a:bodyPr>
          <a:lstStyle/>
          <a:p>
            <a:pPr algn="r" defTabSz="342892"/>
            <a:r>
              <a:rPr lang="en-US" sz="2400" dirty="0">
                <a:solidFill>
                  <a:prstClr val="black"/>
                </a:solidFill>
                <a:latin typeface="Arial"/>
                <a:cs typeface="Arial"/>
              </a:rPr>
              <a:t>Source of the invasion is northeastern Japan</a:t>
            </a:r>
          </a:p>
        </p:txBody>
      </p:sp>
      <p:sp>
        <p:nvSpPr>
          <p:cNvPr id="10" name="TextBox 9"/>
          <p:cNvSpPr txBox="1"/>
          <p:nvPr/>
        </p:nvSpPr>
        <p:spPr>
          <a:xfrm>
            <a:off x="5368646" y="982908"/>
            <a:ext cx="1723549" cy="507831"/>
          </a:xfrm>
          <a:prstGeom prst="rect">
            <a:avLst/>
          </a:prstGeom>
          <a:noFill/>
        </p:spPr>
        <p:txBody>
          <a:bodyPr wrap="none" rtlCol="0">
            <a:spAutoFit/>
          </a:bodyPr>
          <a:lstStyle/>
          <a:p>
            <a:pPr defTabSz="342892"/>
            <a:r>
              <a:rPr lang="en-US" sz="1350" dirty="0">
                <a:solidFill>
                  <a:prstClr val="black"/>
                </a:solidFill>
                <a:latin typeface="Arial" charset="0"/>
                <a:ea typeface="Arial" charset="0"/>
                <a:cs typeface="Arial" charset="0"/>
              </a:rPr>
              <a:t>Annual Sea Surface</a:t>
            </a:r>
          </a:p>
          <a:p>
            <a:pPr defTabSz="342892"/>
            <a:r>
              <a:rPr lang="en-US" sz="1350" dirty="0">
                <a:solidFill>
                  <a:prstClr val="black"/>
                </a:solidFill>
                <a:latin typeface="Arial" charset="0"/>
                <a:ea typeface="Arial" charset="0"/>
                <a:cs typeface="Arial" charset="0"/>
              </a:rPr>
              <a:t>Temperature (ºC)</a:t>
            </a:r>
          </a:p>
        </p:txBody>
      </p:sp>
      <p:sp>
        <p:nvSpPr>
          <p:cNvPr id="2" name="Oval 1"/>
          <p:cNvSpPr/>
          <p:nvPr/>
        </p:nvSpPr>
        <p:spPr>
          <a:xfrm>
            <a:off x="4310329" y="2412523"/>
            <a:ext cx="221876" cy="221876"/>
          </a:xfrm>
          <a:prstGeom prst="ellipse">
            <a:avLst/>
          </a:prstGeom>
          <a:solidFill>
            <a:schemeClr val="bg1">
              <a:lumMod val="6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a:solidFill>
                <a:prstClr val="white"/>
              </a:solidFill>
              <a:latin typeface="Calibri"/>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4417" t="27599" r="2348" b="27982"/>
          <a:stretch/>
        </p:blipFill>
        <p:spPr>
          <a:xfrm>
            <a:off x="5708384" y="1477978"/>
            <a:ext cx="877289" cy="2944257"/>
          </a:xfrm>
          <a:prstGeom prst="rect">
            <a:avLst/>
          </a:prstGeom>
        </p:spPr>
      </p:pic>
      <p:sp>
        <p:nvSpPr>
          <p:cNvPr id="8" name="TextBox 7">
            <a:extLst>
              <a:ext uri="{FF2B5EF4-FFF2-40B4-BE49-F238E27FC236}">
                <a16:creationId xmlns:a16="http://schemas.microsoft.com/office/drawing/2014/main" id="{64562E68-56B2-7A4F-BFA9-DDFFAE3C2A03}"/>
              </a:ext>
            </a:extLst>
          </p:cNvPr>
          <p:cNvSpPr txBox="1"/>
          <p:nvPr/>
        </p:nvSpPr>
        <p:spPr>
          <a:xfrm>
            <a:off x="1308491" y="4828384"/>
            <a:ext cx="6488132" cy="276999"/>
          </a:xfrm>
          <a:prstGeom prst="rect">
            <a:avLst/>
          </a:prstGeom>
          <a:noFill/>
        </p:spPr>
        <p:txBody>
          <a:bodyPr wrap="square" rtlCol="0">
            <a:spAutoFit/>
          </a:bodyPr>
          <a:lstStyle/>
          <a:p>
            <a:pPr algn="r" defTabSz="342892"/>
            <a:r>
              <a:rPr lang="en-US" sz="1200" dirty="0">
                <a:solidFill>
                  <a:prstClr val="black"/>
                </a:solidFill>
                <a:latin typeface="Arial" charset="0"/>
                <a:ea typeface="Arial" charset="0"/>
                <a:cs typeface="Arial" charset="0"/>
              </a:rPr>
              <a:t>Flanagan, Krueger-Hadfield, </a:t>
            </a:r>
            <a:r>
              <a:rPr lang="en-US" sz="1200" dirty="0" err="1">
                <a:solidFill>
                  <a:prstClr val="black"/>
                </a:solidFill>
                <a:latin typeface="Arial" charset="0"/>
                <a:ea typeface="Arial" charset="0"/>
                <a:cs typeface="Arial" charset="0"/>
              </a:rPr>
              <a:t>Murren</a:t>
            </a:r>
            <a:r>
              <a:rPr lang="en-US" sz="1200" dirty="0">
                <a:solidFill>
                  <a:prstClr val="black"/>
                </a:solidFill>
                <a:latin typeface="Arial" charset="0"/>
                <a:ea typeface="Arial" charset="0"/>
                <a:cs typeface="Arial" charset="0"/>
              </a:rPr>
              <a:t>, Nice, Strand and Sotka (in press) </a:t>
            </a:r>
            <a:r>
              <a:rPr lang="en-US" sz="1200" b="1" i="1" dirty="0">
                <a:solidFill>
                  <a:prstClr val="black"/>
                </a:solidFill>
                <a:latin typeface="Arial" charset="0"/>
                <a:ea typeface="Arial" charset="0"/>
                <a:cs typeface="Arial" charset="0"/>
              </a:rPr>
              <a:t>Molecular Ecology</a:t>
            </a:r>
          </a:p>
        </p:txBody>
      </p:sp>
    </p:spTree>
    <p:extLst>
      <p:ext uri="{BB962C8B-B14F-4D97-AF65-F5344CB8AC3E}">
        <p14:creationId xmlns:p14="http://schemas.microsoft.com/office/powerpoint/2010/main" val="1710065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6" name="Picture 5" descr="2015-05-27 10.21.35.jpg"/>
          <p:cNvPicPr>
            <a:picLocks noChangeAspect="1"/>
          </p:cNvPicPr>
          <p:nvPr/>
        </p:nvPicPr>
        <p:blipFill rotWithShape="1">
          <a:blip r:embed="rId2">
            <a:extLst>
              <a:ext uri="{28A0092B-C50C-407E-A947-70E740481C1C}">
                <a14:useLocalDpi xmlns:a14="http://schemas.microsoft.com/office/drawing/2010/main" val="0"/>
              </a:ext>
            </a:extLst>
          </a:blip>
          <a:srcRect l="28148" t="20555" r="20494" b="21667"/>
          <a:stretch/>
        </p:blipFill>
        <p:spPr>
          <a:xfrm>
            <a:off x="4962526" y="642937"/>
            <a:ext cx="2905125" cy="4357688"/>
          </a:xfrm>
          <a:prstGeom prst="rect">
            <a:avLst/>
          </a:prstGeom>
          <a:ln>
            <a:solidFill>
              <a:schemeClr val="bg1">
                <a:lumMod val="75000"/>
              </a:schemeClr>
            </a:solidFill>
          </a:ln>
        </p:spPr>
      </p:pic>
      <p:pic>
        <p:nvPicPr>
          <p:cNvPr id="4" name="Picture 3" descr="2015-05-27 10.36.49.jpg"/>
          <p:cNvPicPr>
            <a:picLocks noChangeAspect="1"/>
          </p:cNvPicPr>
          <p:nvPr/>
        </p:nvPicPr>
        <p:blipFill rotWithShape="1">
          <a:blip r:embed="rId3">
            <a:extLst>
              <a:ext uri="{28A0092B-C50C-407E-A947-70E740481C1C}">
                <a14:useLocalDpi xmlns:a14="http://schemas.microsoft.com/office/drawing/2010/main" val="0"/>
              </a:ext>
            </a:extLst>
          </a:blip>
          <a:srcRect l="18271" t="20371" r="15309"/>
          <a:stretch/>
        </p:blipFill>
        <p:spPr>
          <a:xfrm>
            <a:off x="1524089" y="88594"/>
            <a:ext cx="3114587" cy="4978707"/>
          </a:xfrm>
          <a:prstGeom prst="rect">
            <a:avLst/>
          </a:prstGeom>
          <a:ln>
            <a:solidFill>
              <a:schemeClr val="bg1">
                <a:lumMod val="75000"/>
              </a:schemeClr>
            </a:solidFill>
          </a:ln>
        </p:spPr>
      </p:pic>
      <p:sp>
        <p:nvSpPr>
          <p:cNvPr id="5" name="TextBox 4"/>
          <p:cNvSpPr txBox="1"/>
          <p:nvPr/>
        </p:nvSpPr>
        <p:spPr>
          <a:xfrm>
            <a:off x="5495926" y="19691"/>
            <a:ext cx="2047875" cy="923330"/>
          </a:xfrm>
          <a:prstGeom prst="rect">
            <a:avLst/>
          </a:prstGeom>
          <a:noFill/>
        </p:spPr>
        <p:txBody>
          <a:bodyPr wrap="square" rtlCol="0">
            <a:spAutoFit/>
          </a:bodyPr>
          <a:lstStyle/>
          <a:p>
            <a:pPr algn="r" defTabSz="342892"/>
            <a:r>
              <a:rPr lang="en-US" dirty="0" err="1">
                <a:solidFill>
                  <a:prstClr val="white"/>
                </a:solidFill>
                <a:latin typeface="Calibri"/>
              </a:rPr>
              <a:t>Mangoku-ura</a:t>
            </a:r>
            <a:r>
              <a:rPr lang="en-US" dirty="0">
                <a:solidFill>
                  <a:prstClr val="white"/>
                </a:solidFill>
                <a:latin typeface="Calibri"/>
              </a:rPr>
              <a:t>, Japan</a:t>
            </a:r>
          </a:p>
          <a:p>
            <a:pPr algn="r" defTabSz="342892"/>
            <a:r>
              <a:rPr lang="en-US" dirty="0">
                <a:solidFill>
                  <a:prstClr val="white"/>
                </a:solidFill>
                <a:latin typeface="Calibri"/>
              </a:rPr>
              <a:t>May 2015</a:t>
            </a:r>
          </a:p>
        </p:txBody>
      </p:sp>
    </p:spTree>
    <p:extLst>
      <p:ext uri="{BB962C8B-B14F-4D97-AF65-F5344CB8AC3E}">
        <p14:creationId xmlns:p14="http://schemas.microsoft.com/office/powerpoint/2010/main" val="1661052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8" y="755009"/>
            <a:ext cx="2877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p:txBody>
      </p:sp>
      <p:sp>
        <p:nvSpPr>
          <p:cNvPr id="6" name="TextBox 5">
            <a:extLst>
              <a:ext uri="{FF2B5EF4-FFF2-40B4-BE49-F238E27FC236}">
                <a16:creationId xmlns:a16="http://schemas.microsoft.com/office/drawing/2014/main" id="{456EE45B-5AE9-6E9B-2B80-214C32861886}"/>
              </a:ext>
            </a:extLst>
          </p:cNvPr>
          <p:cNvSpPr txBox="1"/>
          <p:nvPr/>
        </p:nvSpPr>
        <p:spPr>
          <a:xfrm>
            <a:off x="8070149" y="4764039"/>
            <a:ext cx="1290161" cy="276999"/>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Troost 2010</a:t>
            </a:r>
            <a:endParaRPr lang="en-US" sz="1200" dirty="0">
              <a:latin typeface="Optima" panose="02000503060000020004" pitchFamily="2" charset="0"/>
            </a:endParaRPr>
          </a:p>
        </p:txBody>
      </p:sp>
      <p:pic>
        <p:nvPicPr>
          <p:cNvPr id="5" name="Picture 2" descr="/var/folders/t4/g0f1t91j5cldw3gn3yk5x4lj8jw1r7/T/com.microsoft.Powerpoint/WebArchiveCopyPasteTempFiles/p2211">
            <a:extLst>
              <a:ext uri="{FF2B5EF4-FFF2-40B4-BE49-F238E27FC236}">
                <a16:creationId xmlns:a16="http://schemas.microsoft.com/office/drawing/2014/main" id="{740F91BB-C871-4C08-5A80-F99662DF45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39" r="5156" b="23186"/>
          <a:stretch/>
        </p:blipFill>
        <p:spPr bwMode="auto">
          <a:xfrm>
            <a:off x="268447" y="1255277"/>
            <a:ext cx="5574677" cy="3647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F0D605-4448-652D-13F4-860D4E8846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113443" y="4033991"/>
            <a:ext cx="1429270" cy="993096"/>
          </a:xfrm>
          <a:prstGeom prst="rect">
            <a:avLst/>
          </a:prstGeom>
          <a:ln>
            <a:noFill/>
          </a:ln>
        </p:spPr>
      </p:pic>
    </p:spTree>
    <p:extLst>
      <p:ext uri="{BB962C8B-B14F-4D97-AF65-F5344CB8AC3E}">
        <p14:creationId xmlns:p14="http://schemas.microsoft.com/office/powerpoint/2010/main" val="244183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2DE1-0968-671E-F116-3FFBD505BF45}"/>
              </a:ext>
            </a:extLst>
          </p:cNvPr>
          <p:cNvSpPr>
            <a:spLocks noGrp="1"/>
          </p:cNvSpPr>
          <p:nvPr>
            <p:ph type="title"/>
          </p:nvPr>
        </p:nvSpPr>
        <p:spPr>
          <a:xfrm>
            <a:off x="384760" y="151296"/>
            <a:ext cx="7886700" cy="994172"/>
          </a:xfrm>
        </p:spPr>
        <p:txBody>
          <a:bodyPr>
            <a:normAutofit fontScale="90000"/>
          </a:bodyPr>
          <a:lstStyle/>
          <a:p>
            <a:r>
              <a:rPr lang="en-US" i="1" dirty="0">
                <a:latin typeface="Optima" panose="02000503060000020004" pitchFamily="2" charset="0"/>
              </a:rPr>
              <a:t>Crassostrea (</a:t>
            </a:r>
            <a:r>
              <a:rPr lang="en-US" i="1" dirty="0" err="1">
                <a:latin typeface="Optima" panose="02000503060000020004" pitchFamily="2" charset="0"/>
              </a:rPr>
              <a:t>Magallana</a:t>
            </a:r>
            <a:r>
              <a:rPr lang="en-US" i="1" dirty="0">
                <a:latin typeface="Optima" panose="02000503060000020004" pitchFamily="2" charset="0"/>
              </a:rPr>
              <a:t>) gigas </a:t>
            </a:r>
            <a:br>
              <a:rPr lang="en-US" i="1" dirty="0">
                <a:latin typeface="Optima" panose="02000503060000020004" pitchFamily="2" charset="0"/>
              </a:rPr>
            </a:br>
            <a:r>
              <a:rPr lang="en-US" dirty="0">
                <a:latin typeface="Optima" panose="02000503060000020004" pitchFamily="2" charset="0"/>
              </a:rPr>
              <a:t>Pacific cupped oyster</a:t>
            </a:r>
          </a:p>
        </p:txBody>
      </p:sp>
      <p:sp>
        <p:nvSpPr>
          <p:cNvPr id="3" name="TextBox 2">
            <a:extLst>
              <a:ext uri="{FF2B5EF4-FFF2-40B4-BE49-F238E27FC236}">
                <a16:creationId xmlns:a16="http://schemas.microsoft.com/office/drawing/2014/main" id="{8240E032-BD0A-C562-9350-548A4DB89EBA}"/>
              </a:ext>
            </a:extLst>
          </p:cNvPr>
          <p:cNvSpPr txBox="1"/>
          <p:nvPr/>
        </p:nvSpPr>
        <p:spPr>
          <a:xfrm>
            <a:off x="5998127" y="755009"/>
            <a:ext cx="3037717"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Among the most important aquacultural shellfish worldwide</a:t>
            </a:r>
          </a:p>
          <a:p>
            <a:pPr marL="285750" indent="-285750">
              <a:buFont typeface="Arial" panose="020B0604020202020204" pitchFamily="34" charset="0"/>
              <a:buChar char="•"/>
            </a:pPr>
            <a:endParaRPr lang="en-US" dirty="0">
              <a:latin typeface="Optima" panose="02000503060000020004" pitchFamily="2"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cs typeface="Arial" panose="020B0604020202020204" pitchFamily="34" charset="0"/>
              </a:rPr>
              <a:t>Deliberately introduced to five continents for at least 150 years</a:t>
            </a:r>
          </a:p>
          <a:p>
            <a:pPr marL="285750" indent="-285750">
              <a:buFont typeface="Arial" panose="020B0604020202020204" pitchFamily="34" charset="0"/>
              <a:buChar char="•"/>
            </a:pPr>
            <a:endParaRPr lang="en-US" sz="1800" dirty="0">
              <a:effectLst/>
              <a:latin typeface="Optima" panose="02000503060000020004" pitchFamily="2"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Optima" panose="02000503060000020004" pitchFamily="2" charset="0"/>
                <a:ea typeface="Arial" panose="020B0604020202020204" pitchFamily="34" charset="0"/>
                <a:cs typeface="Arial" panose="020B0604020202020204" pitchFamily="34" charset="0"/>
              </a:rPr>
              <a:t>An important 20</a:t>
            </a:r>
            <a:r>
              <a:rPr lang="en-US" baseline="30000" dirty="0">
                <a:latin typeface="Optima" panose="02000503060000020004" pitchFamily="2" charset="0"/>
                <a:ea typeface="Arial" panose="020B0604020202020204" pitchFamily="34" charset="0"/>
                <a:cs typeface="Arial" panose="020B0604020202020204" pitchFamily="34" charset="0"/>
              </a:rPr>
              <a:t>th</a:t>
            </a:r>
            <a:r>
              <a:rPr lang="en-US" dirty="0">
                <a:latin typeface="Optima" panose="02000503060000020004" pitchFamily="2" charset="0"/>
                <a:ea typeface="Arial" panose="020B0604020202020204" pitchFamily="34" charset="0"/>
                <a:cs typeface="Arial" panose="020B0604020202020204" pitchFamily="34" charset="0"/>
              </a:rPr>
              <a:t> century </a:t>
            </a:r>
            <a:r>
              <a:rPr lang="en-US" sz="1800" dirty="0">
                <a:effectLst/>
                <a:latin typeface="Optima" panose="02000503060000020004" pitchFamily="2" charset="0"/>
                <a:ea typeface="Arial" panose="020B0604020202020204" pitchFamily="34" charset="0"/>
                <a:cs typeface="Arial" panose="020B0604020202020204" pitchFamily="34" charset="0"/>
              </a:rPr>
              <a:t>vector for nonnative marine and estuarine species*</a:t>
            </a:r>
            <a:endParaRPr lang="en-US" dirty="0">
              <a:latin typeface="Optima" panose="02000503060000020004" pitchFamily="2" charset="0"/>
              <a:cs typeface="Arial" panose="020B0604020202020204" pitchFamily="34" charset="0"/>
            </a:endParaRPr>
          </a:p>
        </p:txBody>
      </p:sp>
      <p:sp>
        <p:nvSpPr>
          <p:cNvPr id="6" name="TextBox 5">
            <a:extLst>
              <a:ext uri="{FF2B5EF4-FFF2-40B4-BE49-F238E27FC236}">
                <a16:creationId xmlns:a16="http://schemas.microsoft.com/office/drawing/2014/main" id="{456EE45B-5AE9-6E9B-2B80-214C32861886}"/>
              </a:ext>
            </a:extLst>
          </p:cNvPr>
          <p:cNvSpPr txBox="1"/>
          <p:nvPr/>
        </p:nvSpPr>
        <p:spPr>
          <a:xfrm>
            <a:off x="6428162" y="4530539"/>
            <a:ext cx="2715838" cy="461665"/>
          </a:xfrm>
          <a:prstGeom prst="rect">
            <a:avLst/>
          </a:prstGeom>
          <a:noFill/>
        </p:spPr>
        <p:txBody>
          <a:bodyPr wrap="square">
            <a:spAutoFit/>
          </a:bodyPr>
          <a:lstStyle/>
          <a:p>
            <a:r>
              <a:rPr lang="en-US" sz="1200" dirty="0">
                <a:effectLst/>
                <a:latin typeface="Optima" panose="02000503060000020004" pitchFamily="2" charset="0"/>
                <a:ea typeface="Arial" panose="020B0604020202020204" pitchFamily="34" charset="0"/>
              </a:rPr>
              <a:t>*Naylor et al., 2001, Ruiz et al. 2015</a:t>
            </a:r>
            <a:r>
              <a:rPr lang="en-US" sz="1200" dirty="0">
                <a:latin typeface="Optima" panose="02000503060000020004" pitchFamily="2" charset="0"/>
                <a:ea typeface="Arial" panose="020B0604020202020204" pitchFamily="34" charset="0"/>
              </a:rPr>
              <a:t>, </a:t>
            </a:r>
            <a:r>
              <a:rPr lang="en-US" sz="1200" dirty="0" err="1">
                <a:latin typeface="Optima" panose="02000503060000020004" pitchFamily="2" charset="0"/>
                <a:ea typeface="Arial" panose="020B0604020202020204" pitchFamily="34" charset="0"/>
              </a:rPr>
              <a:t>Ruesink</a:t>
            </a:r>
            <a:r>
              <a:rPr lang="en-US" sz="1200" dirty="0">
                <a:latin typeface="Optima" panose="02000503060000020004" pitchFamily="2" charset="0"/>
                <a:ea typeface="Arial" panose="020B0604020202020204" pitchFamily="34" charset="0"/>
              </a:rPr>
              <a:t> et al. 2000</a:t>
            </a:r>
            <a:endParaRPr lang="en-US" sz="1200" dirty="0">
              <a:latin typeface="Optima" panose="02000503060000020004" pitchFamily="2" charset="0"/>
            </a:endParaRPr>
          </a:p>
        </p:txBody>
      </p:sp>
      <p:sp>
        <p:nvSpPr>
          <p:cNvPr id="7" name="TextBox 6">
            <a:extLst>
              <a:ext uri="{FF2B5EF4-FFF2-40B4-BE49-F238E27FC236}">
                <a16:creationId xmlns:a16="http://schemas.microsoft.com/office/drawing/2014/main" id="{14FC8E7A-6DC2-CF8F-CDCD-52635402E05B}"/>
              </a:ext>
            </a:extLst>
          </p:cNvPr>
          <p:cNvSpPr txBox="1"/>
          <p:nvPr/>
        </p:nvSpPr>
        <p:spPr>
          <a:xfrm>
            <a:off x="126027" y="4621196"/>
            <a:ext cx="2335896" cy="507831"/>
          </a:xfrm>
          <a:prstGeom prst="rect">
            <a:avLst/>
          </a:prstGeom>
          <a:noFill/>
        </p:spPr>
        <p:txBody>
          <a:bodyPr wrap="none" rtlCol="0">
            <a:spAutoFit/>
          </a:bodyPr>
          <a:lstStyle/>
          <a:p>
            <a:pPr defTabSz="342892"/>
            <a:r>
              <a:rPr lang="en-US" sz="1350" dirty="0">
                <a:solidFill>
                  <a:schemeClr val="bg1">
                    <a:lumMod val="50000"/>
                  </a:schemeClr>
                </a:solidFill>
                <a:latin typeface="Optima" panose="02000503060000020004" pitchFamily="2" charset="0"/>
              </a:rPr>
              <a:t>Professor </a:t>
            </a:r>
            <a:r>
              <a:rPr lang="en-US" sz="1350" dirty="0" err="1">
                <a:solidFill>
                  <a:schemeClr val="bg1">
                    <a:lumMod val="50000"/>
                  </a:schemeClr>
                </a:solidFill>
                <a:latin typeface="Optima" panose="02000503060000020004" pitchFamily="2" charset="0"/>
              </a:rPr>
              <a:t>Yasuyuki</a:t>
            </a:r>
            <a:r>
              <a:rPr lang="en-US" sz="1350" dirty="0">
                <a:solidFill>
                  <a:schemeClr val="bg1">
                    <a:lumMod val="50000"/>
                  </a:schemeClr>
                </a:solidFill>
                <a:latin typeface="Optima" panose="02000503060000020004" pitchFamily="2" charset="0"/>
              </a:rPr>
              <a:t> Koike </a:t>
            </a:r>
          </a:p>
          <a:p>
            <a:pPr defTabSz="342892"/>
            <a:r>
              <a:rPr lang="en-US" sz="1350" dirty="0">
                <a:solidFill>
                  <a:schemeClr val="bg1">
                    <a:lumMod val="50000"/>
                  </a:schemeClr>
                </a:solidFill>
                <a:latin typeface="Optima" panose="02000503060000020004" pitchFamily="2" charset="0"/>
              </a:rPr>
              <a:t>Oyster World Congress 2012</a:t>
            </a:r>
          </a:p>
        </p:txBody>
      </p:sp>
      <p:pic>
        <p:nvPicPr>
          <p:cNvPr id="8" name="Picture 7" descr="koike2.png">
            <a:extLst>
              <a:ext uri="{FF2B5EF4-FFF2-40B4-BE49-F238E27FC236}">
                <a16:creationId xmlns:a16="http://schemas.microsoft.com/office/drawing/2014/main" id="{5BA6B7A4-9CC9-4C16-0108-E7B046FA9F88}"/>
              </a:ext>
            </a:extLst>
          </p:cNvPr>
          <p:cNvPicPr>
            <a:picLocks noChangeAspect="1"/>
          </p:cNvPicPr>
          <p:nvPr/>
        </p:nvPicPr>
        <p:blipFill rotWithShape="1">
          <a:blip r:embed="rId2">
            <a:extLst>
              <a:ext uri="{28A0092B-C50C-407E-A947-70E740481C1C}">
                <a14:useLocalDpi xmlns:a14="http://schemas.microsoft.com/office/drawing/2010/main" val="0"/>
              </a:ext>
            </a:extLst>
          </a:blip>
          <a:srcRect l="4056" t="55174" r="53530" b="7728"/>
          <a:stretch/>
        </p:blipFill>
        <p:spPr>
          <a:xfrm>
            <a:off x="384760" y="1294409"/>
            <a:ext cx="5030388" cy="3213294"/>
          </a:xfrm>
          <a:prstGeom prst="rect">
            <a:avLst/>
          </a:prstGeom>
          <a:ln>
            <a:solidFill>
              <a:schemeClr val="tx1"/>
            </a:solidFill>
          </a:ln>
        </p:spPr>
      </p:pic>
    </p:spTree>
    <p:extLst>
      <p:ext uri="{BB962C8B-B14F-4D97-AF65-F5344CB8AC3E}">
        <p14:creationId xmlns:p14="http://schemas.microsoft.com/office/powerpoint/2010/main" val="3739873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20B40B2-2183-7D0C-A1C7-799CDA1817B0}"/>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rcRect t="5878" b="13187"/>
          <a:stretch/>
        </p:blipFill>
        <p:spPr>
          <a:xfrm>
            <a:off x="20" y="10"/>
            <a:ext cx="9143980" cy="5143490"/>
          </a:xfrm>
          <a:prstGeom prst="rect">
            <a:avLst/>
          </a:prstGeom>
        </p:spPr>
      </p:pic>
      <p:sp>
        <p:nvSpPr>
          <p:cNvPr id="4" name="Title 3">
            <a:extLst>
              <a:ext uri="{FF2B5EF4-FFF2-40B4-BE49-F238E27FC236}">
                <a16:creationId xmlns:a16="http://schemas.microsoft.com/office/drawing/2014/main" id="{EC6ED64B-2BCC-A54B-B07A-0C8EE8017BD7}"/>
              </a:ext>
            </a:extLst>
          </p:cNvPr>
          <p:cNvSpPr>
            <a:spLocks noGrp="1"/>
          </p:cNvSpPr>
          <p:nvPr>
            <p:ph type="title"/>
          </p:nvPr>
        </p:nvSpPr>
        <p:spPr>
          <a:xfrm>
            <a:off x="1143000" y="841771"/>
            <a:ext cx="6858000" cy="2175389"/>
          </a:xfrm>
        </p:spPr>
        <p:txBody>
          <a:bodyPr vert="horz" lIns="91440" tIns="45720" rIns="91440" bIns="45720" rtlCol="0" anchor="b">
            <a:normAutofit fontScale="90000"/>
          </a:bodyPr>
          <a:lstStyle/>
          <a:p>
            <a:pPr algn="ctr" defTabSz="914400"/>
            <a:r>
              <a:rPr lang="en-US" sz="2900" i="1" dirty="0">
                <a:solidFill>
                  <a:srgbClr val="FFFFFF"/>
                </a:solidFill>
                <a:latin typeface="Optima" panose="02000503060000020004" pitchFamily="2" charset="0"/>
              </a:rPr>
              <a:t>The greatest agency of all that spreads marine animals to new quarters of the world must be the business of oyster culture, a very ancient and world-wide craft. </a:t>
            </a:r>
            <a:br>
              <a:rPr lang="en-US" sz="2900" i="1" dirty="0">
                <a:solidFill>
                  <a:srgbClr val="FFFFFF"/>
                </a:solidFill>
                <a:latin typeface="Optima" panose="02000503060000020004" pitchFamily="2" charset="0"/>
              </a:rPr>
            </a:br>
            <a:r>
              <a:rPr lang="en-US" sz="2900" dirty="0">
                <a:solidFill>
                  <a:srgbClr val="FFFFFF"/>
                </a:solidFill>
                <a:latin typeface="Optima" panose="02000503060000020004" pitchFamily="2" charset="0"/>
              </a:rPr>
              <a:t>– Charles Elton (1958)</a:t>
            </a:r>
          </a:p>
        </p:txBody>
      </p:sp>
    </p:spTree>
    <p:extLst>
      <p:ext uri="{BB962C8B-B14F-4D97-AF65-F5344CB8AC3E}">
        <p14:creationId xmlns:p14="http://schemas.microsoft.com/office/powerpoint/2010/main" val="248904373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CEF6C2F-9906-4F89-9B4F-598E9F344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1821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12CD6-A76F-439F-9C98-C0211D8FD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2112"/>
            <a:ext cx="9144000" cy="19613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4C7211-C00E-EEFE-13AB-8722994B3B3D}"/>
              </a:ext>
            </a:extLst>
          </p:cNvPr>
          <p:cNvPicPr>
            <a:picLocks noChangeAspect="1"/>
          </p:cNvPicPr>
          <p:nvPr/>
        </p:nvPicPr>
        <p:blipFill rotWithShape="1">
          <a:blip r:embed="rId2"/>
          <a:srcRect t="11796"/>
          <a:stretch/>
        </p:blipFill>
        <p:spPr>
          <a:xfrm>
            <a:off x="192987" y="167813"/>
            <a:ext cx="5961369" cy="2936598"/>
          </a:xfrm>
          <a:prstGeom prst="rect">
            <a:avLst/>
          </a:prstGeom>
        </p:spPr>
      </p:pic>
      <p:pic>
        <p:nvPicPr>
          <p:cNvPr id="4" name="Picture 3">
            <a:extLst>
              <a:ext uri="{FF2B5EF4-FFF2-40B4-BE49-F238E27FC236}">
                <a16:creationId xmlns:a16="http://schemas.microsoft.com/office/drawing/2014/main" id="{AB3C3690-6D43-EA8A-F8B9-290B7F2565F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77" b="96030" l="4483" r="96207">
                        <a14:foregroundMark x1="10000" y1="33251" x2="2759" y2="64268"/>
                        <a14:foregroundMark x1="2759" y1="64268" x2="4483" y2="96030"/>
                        <a14:foregroundMark x1="4483" y1="96030" x2="38448" y2="84615"/>
                        <a14:foregroundMark x1="82759" y1="69231" x2="83888" y2="68097"/>
                        <a14:foregroundMark x1="92620" y1="57598" x2="92838" y2="56859"/>
                        <a14:foregroundMark x1="96669" y1="40957" x2="96379" y2="26551"/>
                        <a14:foregroundMark x1="96379" y1="26551" x2="80345" y2="17618"/>
                        <a14:foregroundMark x1="80000" y1="16377" x2="69811" y2="9812"/>
                        <a14:foregroundMark x1="61650" y1="8933" x2="57069" y2="8933"/>
                        <a14:foregroundMark x1="57069" y1="8933" x2="46897" y2="2978"/>
                        <a14:foregroundMark x1="46897" y1="2978" x2="36379" y2="9677"/>
                        <a14:foregroundMark x1="36379" y1="9677" x2="25517" y2="11414"/>
                        <a14:foregroundMark x1="25517" y1="11414" x2="22586" y2="14888"/>
                        <a14:backgroundMark x1="97241" y1="41191" x2="93966" y2="57320"/>
                        <a14:backgroundMark x1="93966" y1="57320" x2="98103" y2="41439"/>
                        <a14:backgroundMark x1="98103" y1="41439" x2="98448" y2="43672"/>
                        <a14:backgroundMark x1="93966" y1="59305" x2="85172" y2="69727"/>
                        <a14:backgroundMark x1="85172" y1="69727" x2="95172" y2="61538"/>
                        <a14:backgroundMark x1="95172" y1="61538" x2="93448" y2="59057"/>
                        <a14:backgroundMark x1="81379" y1="70720" x2="80000" y2="72953"/>
                        <a14:backgroundMark x1="70345" y1="11166" x2="61552" y2="8685"/>
                      </a14:backgroundRemoval>
                    </a14:imgEffect>
                  </a14:imgLayer>
                </a14:imgProps>
              </a:ext>
            </a:extLst>
          </a:blip>
          <a:stretch>
            <a:fillRect/>
          </a:stretch>
        </p:blipFill>
        <p:spPr>
          <a:xfrm>
            <a:off x="6218352" y="167813"/>
            <a:ext cx="2383967" cy="1641298"/>
          </a:xfrm>
          <a:prstGeom prst="rect">
            <a:avLst/>
          </a:prstGeom>
        </p:spPr>
      </p:pic>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192988" y="3665720"/>
            <a:ext cx="8515350" cy="994172"/>
          </a:xfrm>
        </p:spPr>
        <p:txBody>
          <a:bodyPr vert="horz" lIns="91440" tIns="45720" rIns="91440" bIns="45720" rtlCol="0" anchor="ctr">
            <a:noAutofit/>
          </a:bodyPr>
          <a:lstStyle/>
          <a:p>
            <a:pPr defTabSz="914400">
              <a:lnSpc>
                <a:spcPct val="90000"/>
              </a:lnSpc>
            </a:pPr>
            <a:r>
              <a:rPr lang="en-US" sz="3600" kern="1200" dirty="0">
                <a:solidFill>
                  <a:schemeClr val="tx1"/>
                </a:solidFill>
                <a:latin typeface="Optima" panose="02000503060000020004" pitchFamily="2" charset="0"/>
              </a:rPr>
              <a:t>Historical record of introductions </a:t>
            </a:r>
            <a:r>
              <a:rPr lang="en-US" sz="3600" dirty="0">
                <a:latin typeface="Optima" panose="02000503060000020004" pitchFamily="2" charset="0"/>
              </a:rPr>
              <a:t>is </a:t>
            </a:r>
            <a:r>
              <a:rPr lang="en-US" sz="3600" kern="1200" dirty="0">
                <a:solidFill>
                  <a:schemeClr val="tx1"/>
                </a:solidFill>
                <a:latin typeface="Optima" panose="02000503060000020004" pitchFamily="2" charset="0"/>
              </a:rPr>
              <a:t>extensive but not confirmed</a:t>
            </a:r>
          </a:p>
        </p:txBody>
      </p:sp>
      <p:sp>
        <p:nvSpPr>
          <p:cNvPr id="8" name="TextBox 7">
            <a:extLst>
              <a:ext uri="{FF2B5EF4-FFF2-40B4-BE49-F238E27FC236}">
                <a16:creationId xmlns:a16="http://schemas.microsoft.com/office/drawing/2014/main" id="{3AA5E6F9-7234-C45D-8880-E07E70DD33A7}"/>
              </a:ext>
            </a:extLst>
          </p:cNvPr>
          <p:cNvSpPr txBox="1"/>
          <p:nvPr/>
        </p:nvSpPr>
        <p:spPr>
          <a:xfrm>
            <a:off x="6027174" y="1971585"/>
            <a:ext cx="2923838" cy="861774"/>
          </a:xfrm>
          <a:prstGeom prst="rect">
            <a:avLst/>
          </a:prstGeom>
          <a:noFill/>
        </p:spPr>
        <p:txBody>
          <a:bodyPr wrap="square" rtlCol="0">
            <a:spAutoFit/>
          </a:bodyPr>
          <a:lstStyle/>
          <a:p>
            <a:pPr algn="r"/>
            <a:r>
              <a:rPr lang="en-US" dirty="0">
                <a:latin typeface="Optima" panose="02000503060000020004" pitchFamily="2" charset="0"/>
              </a:rPr>
              <a:t>405 records of Pacific Oyster shipments</a:t>
            </a:r>
          </a:p>
          <a:p>
            <a:pPr algn="r"/>
            <a:r>
              <a:rPr lang="en-US" sz="1400" dirty="0">
                <a:latin typeface="Optima" panose="02000503060000020004" pitchFamily="2" charset="0"/>
              </a:rPr>
              <a:t>- Compiled by Laney Pound (CofC)</a:t>
            </a:r>
          </a:p>
        </p:txBody>
      </p:sp>
    </p:spTree>
    <p:extLst>
      <p:ext uri="{BB962C8B-B14F-4D97-AF65-F5344CB8AC3E}">
        <p14:creationId xmlns:p14="http://schemas.microsoft.com/office/powerpoint/2010/main" val="145927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yster">
            <a:extLst>
              <a:ext uri="{FF2B5EF4-FFF2-40B4-BE49-F238E27FC236}">
                <a16:creationId xmlns:a16="http://schemas.microsoft.com/office/drawing/2014/main" id="{D8AFCF0C-DDFE-6E2D-EC17-E4CBC13FF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3" r="678" b="2"/>
          <a:stretch/>
        </p:blipFill>
        <p:spPr bwMode="auto">
          <a:xfrm>
            <a:off x="20" y="10"/>
            <a:ext cx="7252212"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E50017-5ECC-1047-B278-1E22256A454E}"/>
              </a:ext>
            </a:extLst>
          </p:cNvPr>
          <p:cNvSpPr>
            <a:spLocks noGrp="1"/>
          </p:cNvSpPr>
          <p:nvPr>
            <p:ph type="title"/>
          </p:nvPr>
        </p:nvSpPr>
        <p:spPr>
          <a:xfrm>
            <a:off x="5919641" y="200358"/>
            <a:ext cx="2866642" cy="1424934"/>
          </a:xfrm>
        </p:spPr>
        <p:txBody>
          <a:bodyPr>
            <a:normAutofit/>
          </a:bodyPr>
          <a:lstStyle/>
          <a:p>
            <a:pPr>
              <a:lnSpc>
                <a:spcPct val="90000"/>
              </a:lnSpc>
            </a:pPr>
            <a:r>
              <a:rPr lang="en-US" sz="3000" dirty="0">
                <a:latin typeface="Optima" panose="02000503060000020004" pitchFamily="2" charset="0"/>
                <a:cs typeface="Arial" panose="020B0604020202020204" pitchFamily="34" charset="0"/>
              </a:rPr>
              <a:t>Genetic legacy of Pacific oyster introductions</a:t>
            </a:r>
          </a:p>
        </p:txBody>
      </p:sp>
      <p:sp>
        <p:nvSpPr>
          <p:cNvPr id="3" name="Content Placeholder 2">
            <a:extLst>
              <a:ext uri="{FF2B5EF4-FFF2-40B4-BE49-F238E27FC236}">
                <a16:creationId xmlns:a16="http://schemas.microsoft.com/office/drawing/2014/main" id="{90C7E53F-1568-9647-8A4B-50B663CDEB8B}"/>
              </a:ext>
            </a:extLst>
          </p:cNvPr>
          <p:cNvSpPr>
            <a:spLocks noGrp="1"/>
          </p:cNvSpPr>
          <p:nvPr>
            <p:ph idx="1"/>
          </p:nvPr>
        </p:nvSpPr>
        <p:spPr>
          <a:xfrm>
            <a:off x="5818911" y="1825650"/>
            <a:ext cx="3234778" cy="2807072"/>
          </a:xfrm>
        </p:spPr>
        <p:txBody>
          <a:bodyPr>
            <a:noAutofit/>
          </a:bodyPr>
          <a:lstStyle/>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P</a:t>
            </a:r>
            <a:r>
              <a:rPr lang="en-US" sz="2000" dirty="0">
                <a:latin typeface="Optima" panose="02000503060000020004" pitchFamily="2" charset="0"/>
                <a:cs typeface="Arial" panose="020B0604020202020204" pitchFamily="34" charset="0"/>
              </a:rPr>
              <a:t>opulation genetic structure of native populations</a:t>
            </a: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The invasion history of </a:t>
            </a:r>
            <a:r>
              <a:rPr lang="en-US" sz="2000" dirty="0">
                <a:latin typeface="Optima" panose="02000503060000020004" pitchFamily="2" charset="0"/>
                <a:cs typeface="Arial" panose="020B0604020202020204" pitchFamily="34" charset="0"/>
              </a:rPr>
              <a:t>non-native populations</a:t>
            </a:r>
            <a:endParaRPr lang="en-US" sz="2000" b="0" i="0" u="none" strike="noStrike" dirty="0">
              <a:effectLst/>
              <a:latin typeface="Optima" panose="02000503060000020004" pitchFamily="2" charset="0"/>
              <a:cs typeface="Arial" panose="020B0604020202020204" pitchFamily="34" charset="0"/>
            </a:endParaRPr>
          </a:p>
          <a:p>
            <a:pPr marL="385763" indent="-385763">
              <a:buFont typeface="+mj-lt"/>
              <a:buAutoNum type="arabicPeriod"/>
            </a:pPr>
            <a:r>
              <a:rPr lang="en-US" sz="2000" b="0" i="0" u="none" strike="noStrike" dirty="0">
                <a:effectLst/>
                <a:latin typeface="Optima" panose="02000503060000020004" pitchFamily="2" charset="0"/>
                <a:cs typeface="Arial" panose="020B0604020202020204" pitchFamily="34" charset="0"/>
              </a:rPr>
              <a:t>Detecting signatures of </a:t>
            </a:r>
            <a:r>
              <a:rPr lang="en-US" sz="2000" dirty="0">
                <a:latin typeface="Optima" panose="02000503060000020004" pitchFamily="2" charset="0"/>
                <a:cs typeface="Arial" panose="020B0604020202020204" pitchFamily="34" charset="0"/>
              </a:rPr>
              <a:t>oyster invasions on putatively co-introduced algae and invertebrates</a:t>
            </a:r>
            <a:endParaRPr lang="en-US" sz="2000" i="1" dirty="0">
              <a:latin typeface="Optima" panose="02000503060000020004" pitchFamily="2" charset="0"/>
              <a:cs typeface="Arial" panose="020B0604020202020204" pitchFamily="34" charset="0"/>
            </a:endParaRPr>
          </a:p>
        </p:txBody>
      </p:sp>
      <p:sp>
        <p:nvSpPr>
          <p:cNvPr id="7" name="TextBox 6">
            <a:extLst>
              <a:ext uri="{FF2B5EF4-FFF2-40B4-BE49-F238E27FC236}">
                <a16:creationId xmlns:a16="http://schemas.microsoft.com/office/drawing/2014/main" id="{0B10C13B-B9F5-9BEC-6201-8C19F5B3594D}"/>
              </a:ext>
            </a:extLst>
          </p:cNvPr>
          <p:cNvSpPr txBox="1"/>
          <p:nvPr/>
        </p:nvSpPr>
        <p:spPr>
          <a:xfrm>
            <a:off x="174978" y="4774158"/>
            <a:ext cx="4572000" cy="369332"/>
          </a:xfrm>
          <a:prstGeom prst="rect">
            <a:avLst/>
          </a:prstGeom>
          <a:noFill/>
        </p:spPr>
        <p:txBody>
          <a:bodyPr wrap="square">
            <a:spAutoFit/>
          </a:bodyPr>
          <a:lstStyle/>
          <a:p>
            <a:r>
              <a:rPr lang="en-US" b="0" i="0" u="none" strike="noStrike" dirty="0">
                <a:solidFill>
                  <a:srgbClr val="606673"/>
                </a:solidFill>
                <a:effectLst/>
                <a:latin typeface="Roboto" panose="020F0502020204030204" pitchFamily="34" charset="0"/>
              </a:rPr>
              <a:t>Bruce Miller, CSIRO</a:t>
            </a:r>
            <a:endParaRPr lang="en-US" dirty="0"/>
          </a:p>
        </p:txBody>
      </p:sp>
    </p:spTree>
    <p:extLst>
      <p:ext uri="{BB962C8B-B14F-4D97-AF65-F5344CB8AC3E}">
        <p14:creationId xmlns:p14="http://schemas.microsoft.com/office/powerpoint/2010/main" val="307946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12809</TotalTime>
  <Words>1549</Words>
  <Application>Microsoft Macintosh PowerPoint</Application>
  <PresentationFormat>On-screen Show (16:9)</PresentationFormat>
  <Paragraphs>191</Paragraphs>
  <Slides>45</Slides>
  <Notes>17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45</vt:i4>
      </vt:variant>
    </vt:vector>
  </HeadingPairs>
  <TitlesOfParts>
    <vt:vector size="57" baseType="lpstr">
      <vt:lpstr>Arial</vt:lpstr>
      <vt:lpstr>Calibri</vt:lpstr>
      <vt:lpstr>Calibri Light</vt:lpstr>
      <vt:lpstr>Code2000</vt:lpstr>
      <vt:lpstr>Lato</vt:lpstr>
      <vt:lpstr>Monaco</vt:lpstr>
      <vt:lpstr>Optima</vt:lpstr>
      <vt:lpstr>Roboto</vt:lpstr>
      <vt:lpstr>Symbol</vt:lpstr>
      <vt:lpstr>Times New Roman</vt:lpstr>
      <vt:lpstr>1_Office Theme</vt:lpstr>
      <vt:lpstr>Office Theme</vt:lpstr>
      <vt:lpstr>The genetic legacy of the deliberate introduction of Pacific oysters</vt:lpstr>
      <vt:lpstr>PowerPoint Presentation</vt:lpstr>
      <vt:lpstr>The utility of identifying vectors and the sources of invasive species </vt:lpstr>
      <vt:lpstr>Crassostrea (Magallana) gigas  Pacific cupped oyster</vt:lpstr>
      <vt:lpstr>Crassostrea (Magallana) gigas  Pacific cupped oyster</vt:lpstr>
      <vt:lpstr>Crassostrea (Magallana) gigas  Pacific cupped oyster</vt:lpstr>
      <vt:lpstr>The greatest agency of all that spreads marine animals to new quarters of the world must be the business of oyster culture, a very ancient and world-wide craft.  – Charles Elton (1958)</vt:lpstr>
      <vt:lpstr>Historical record of introductions is extensive but not confirmed</vt:lpstr>
      <vt:lpstr>Genetic legacy of Pacific oyster introductions</vt:lpstr>
      <vt:lpstr>PowerPoint Presentation</vt:lpstr>
      <vt:lpstr>Genetic differentiation along latitude in Japan FST = 0 to 0.011</vt:lpstr>
      <vt:lpstr>Genetic differentiation correlates with sea surface temperature</vt:lpstr>
      <vt:lpstr>Genetic differentiation correlates with sea surface temperature</vt:lpstr>
      <vt:lpstr>Genetic differentiation correlates with heterozygosity</vt:lpstr>
      <vt:lpstr>Genetic legacy of Pacific oyster introductions</vt:lpstr>
      <vt:lpstr>PowerPoint Presentation</vt:lpstr>
      <vt:lpstr>PowerPoint Presentation</vt:lpstr>
      <vt:lpstr>PowerPoint Presentation</vt:lpstr>
      <vt:lpstr>PowerPoint Presentation</vt:lpstr>
      <vt:lpstr>PowerPoint Presentation</vt:lpstr>
      <vt:lpstr>“Deliberate” ecological fitting</vt:lpstr>
      <vt:lpstr>Genetic legacy of Pacific oyster introductions</vt:lpstr>
      <vt:lpstr>PowerPoint Presentation</vt:lpstr>
      <vt:lpstr>PowerPoint Presentation</vt:lpstr>
      <vt:lpstr>The greatest agency of all that spreads marine animals to new quarters of the world must be the business of oyster culture, a very ancient and world-wide craft.  – Charles Elton (1958)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(so far)</vt:lpstr>
      <vt:lpstr>PowerPoint Presentation</vt:lpstr>
      <vt:lpstr>PowerPoint Presentation</vt:lpstr>
      <vt:lpstr>PowerPoint Presentation</vt:lpstr>
      <vt:lpstr>PowerPoint Presentation</vt:lpstr>
      <vt:lpstr>PowerPoint Presentation</vt:lpstr>
      <vt:lpstr>PowerPoint Presentation</vt:lpstr>
      <vt:lpstr>Dozens of species that moved with  C. gigas </vt:lpstr>
      <vt:lpstr>PowerPoint Presentation</vt:lpstr>
      <vt:lpstr>G. vermiculophylla distribution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genetic legacy of an Asian oyster introduction and its disease-causing parasite</dc:title>
  <dc:creator>Sotka, Erik</dc:creator>
  <cp:lastModifiedBy>Sotka, Erik</cp:lastModifiedBy>
  <cp:revision>349</cp:revision>
  <dcterms:created xsi:type="dcterms:W3CDTF">2021-01-26T19:14:00Z</dcterms:created>
  <dcterms:modified xsi:type="dcterms:W3CDTF">2022-11-07T15:09:01Z</dcterms:modified>
</cp:coreProperties>
</file>